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y="6858000" cx="12192000"/>
  <p:notesSz cx="6858000" cy="9144000"/>
  <p:embeddedFontLst>
    <p:embeddedFont>
      <p:font typeface="Roboto"/>
      <p:regular r:id="rId21"/>
      <p:bold r:id="rId22"/>
      <p:italic r:id="rId23"/>
      <p:boldItalic r:id="rId24"/>
    </p:embeddedFont>
    <p:embeddedFont>
      <p:font typeface="Helvetica Neue"/>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9" roundtripDataSignature="AMtx7mjf9L+fdp3iKdfUuCuITbICAgl8C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font" Target="fonts/Roboto-bold.fntdata"/><Relationship Id="rId21" Type="http://schemas.openxmlformats.org/officeDocument/2006/relationships/font" Target="fonts/Roboto-regular.fntdata"/><Relationship Id="rId24" Type="http://schemas.openxmlformats.org/officeDocument/2006/relationships/font" Target="fonts/Roboto-boldItalic.fntdata"/><Relationship Id="rId23" Type="http://schemas.openxmlformats.org/officeDocument/2006/relationships/font" Target="fonts/Roboto-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HelveticaNeue-bold.fntdata"/><Relationship Id="rId25" Type="http://schemas.openxmlformats.org/officeDocument/2006/relationships/font" Target="fonts/HelveticaNeue-regular.fntdata"/><Relationship Id="rId28" Type="http://schemas.openxmlformats.org/officeDocument/2006/relationships/font" Target="fonts/HelveticaNeue-boldItalic.fntdata"/><Relationship Id="rId27" Type="http://schemas.openxmlformats.org/officeDocument/2006/relationships/font" Target="fonts/HelveticaNeue-italic.fntdata"/><Relationship Id="rId5" Type="http://schemas.openxmlformats.org/officeDocument/2006/relationships/slide" Target="slides/slide1.xml"/><Relationship Id="rId6" Type="http://schemas.openxmlformats.org/officeDocument/2006/relationships/slide" Target="slides/slide2.xml"/><Relationship Id="rId29" Type="http://customschemas.google.com/relationships/presentationmetadata" Target="metadata"/><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8" name="Google Shape;78;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marR="0" rtl="0" algn="l">
              <a:lnSpc>
                <a:spcPct val="150000"/>
              </a:lnSpc>
              <a:spcBef>
                <a:spcPts val="0"/>
              </a:spcBef>
              <a:spcAft>
                <a:spcPts val="0"/>
              </a:spcAft>
              <a:buClr>
                <a:srgbClr val="000000"/>
              </a:buClr>
              <a:buSzPts val="1100"/>
              <a:buFont typeface="Arial"/>
              <a:buChar char="●"/>
            </a:pPr>
            <a:r>
              <a:rPr lang="pt-BR" sz="1100">
                <a:solidFill>
                  <a:srgbClr val="1A3C7C"/>
                </a:solidFill>
                <a:latin typeface="Helvetica Neue"/>
                <a:ea typeface="Helvetica Neue"/>
                <a:cs typeface="Helvetica Neue"/>
                <a:sym typeface="Helvetica Neue"/>
              </a:rPr>
              <a:t>Post-ruling "rationalization" of antitrust policy after threat of reform – just a year after passing the new legislation</a:t>
            </a:r>
            <a:endParaRPr/>
          </a:p>
          <a:p>
            <a:pPr indent="-228600" lvl="0" marL="457200" rtl="0" algn="l">
              <a:lnSpc>
                <a:spcPct val="150000"/>
              </a:lnSpc>
              <a:spcBef>
                <a:spcPts val="0"/>
              </a:spcBef>
              <a:spcAft>
                <a:spcPts val="0"/>
              </a:spcAft>
              <a:buSzPts val="1100"/>
              <a:buNone/>
            </a:pPr>
            <a:r>
              <a:t/>
            </a:r>
            <a:endParaRPr sz="1100">
              <a:solidFill>
                <a:srgbClr val="1A3C7C"/>
              </a:solidFill>
              <a:latin typeface="Helvetica Neue"/>
              <a:ea typeface="Helvetica Neue"/>
              <a:cs typeface="Helvetica Neue"/>
              <a:sym typeface="Helvetica Neue"/>
            </a:endParaRPr>
          </a:p>
        </p:txBody>
      </p:sp>
      <p:sp>
        <p:nvSpPr>
          <p:cNvPr id="141" name="Google Shape;141;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marR="0" rtl="0" algn="l">
              <a:lnSpc>
                <a:spcPct val="150000"/>
              </a:lnSpc>
              <a:spcBef>
                <a:spcPts val="0"/>
              </a:spcBef>
              <a:spcAft>
                <a:spcPts val="0"/>
              </a:spcAft>
              <a:buClr>
                <a:srgbClr val="000000"/>
              </a:buClr>
              <a:buSzPts val="1100"/>
              <a:buFont typeface="Arial"/>
              <a:buChar char="●"/>
            </a:pPr>
            <a:r>
              <a:rPr b="0" i="0" lang="pt-BR" sz="1100" u="none" cap="none" strike="noStrike">
                <a:solidFill>
                  <a:srgbClr val="000000"/>
                </a:solidFill>
                <a:latin typeface="Arial"/>
                <a:ea typeface="Arial"/>
                <a:cs typeface="Arial"/>
                <a:sym typeface="Arial"/>
              </a:rPr>
              <a:t>After many attempts to team up with foreign firms, with joint-ventures, distribution agreements and sales to foreign groups, the two main beer firms (Antarctica and Brahma) decide to merge.</a:t>
            </a:r>
            <a:endParaRPr/>
          </a:p>
          <a:p>
            <a:pPr indent="-228600" lvl="0" marL="457200" marR="0" rtl="0" algn="l">
              <a:lnSpc>
                <a:spcPct val="15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a:p>
            <a:pPr indent="-298450" lvl="0" marL="457200" marR="0" rtl="0" algn="l">
              <a:lnSpc>
                <a:spcPct val="150000"/>
              </a:lnSpc>
              <a:spcBef>
                <a:spcPts val="0"/>
              </a:spcBef>
              <a:spcAft>
                <a:spcPts val="0"/>
              </a:spcAft>
              <a:buClr>
                <a:srgbClr val="000000"/>
              </a:buClr>
              <a:buSzPts val="1100"/>
              <a:buFont typeface="Arial"/>
              <a:buChar char="●"/>
            </a:pPr>
            <a:r>
              <a:rPr b="0" i="0" lang="pt-BR" sz="1100" u="none" cap="none" strike="noStrike">
                <a:solidFill>
                  <a:srgbClr val="000000"/>
                </a:solidFill>
                <a:latin typeface="Arial"/>
                <a:ea typeface="Arial"/>
                <a:cs typeface="Arial"/>
                <a:sym typeface="Arial"/>
              </a:rPr>
              <a:t>The term "verde-e-amarela" (green and yellow), referring to the colors of the Brazilian flag, was primarily used in the AmBev case to frame the newly formed company as a </a:t>
            </a:r>
            <a:r>
              <a:rPr b="1" i="0" lang="pt-BR" sz="1100" u="none" cap="none" strike="noStrike">
                <a:solidFill>
                  <a:srgbClr val="000000"/>
                </a:solidFill>
                <a:latin typeface="Arial"/>
                <a:ea typeface="Arial"/>
                <a:cs typeface="Arial"/>
                <a:sym typeface="Arial"/>
              </a:rPr>
              <a:t>national champion</a:t>
            </a:r>
            <a:r>
              <a:rPr b="0" i="0" lang="pt-BR" sz="1100" u="none" cap="none" strike="noStrike">
                <a:solidFill>
                  <a:srgbClr val="000000"/>
                </a:solidFill>
                <a:latin typeface="Arial"/>
                <a:ea typeface="Arial"/>
                <a:cs typeface="Arial"/>
                <a:sym typeface="Arial"/>
              </a:rPr>
              <a:t> and a </a:t>
            </a:r>
            <a:r>
              <a:rPr b="1" i="0" lang="pt-BR" sz="1100" u="none" cap="none" strike="noStrike">
                <a:solidFill>
                  <a:srgbClr val="000000"/>
                </a:solidFill>
                <a:latin typeface="Arial"/>
                <a:ea typeface="Arial"/>
                <a:cs typeface="Arial"/>
                <a:sym typeface="Arial"/>
              </a:rPr>
              <a:t>Brazilian multinational</a:t>
            </a:r>
            <a:r>
              <a:rPr b="0" i="0" lang="pt-BR" sz="1100" u="none" cap="none" strike="noStrike">
                <a:solidFill>
                  <a:srgbClr val="000000"/>
                </a:solidFill>
                <a:latin typeface="Arial"/>
                <a:ea typeface="Arial"/>
                <a:cs typeface="Arial"/>
                <a:sym typeface="Arial"/>
              </a:rPr>
              <a:t>. This branding was employed by AmBev and its supporters to evoke a sense of national pride and strategic importance for the merger, particularly in the context of global competition.</a:t>
            </a:r>
            <a:endParaRPr/>
          </a:p>
          <a:p>
            <a:pPr indent="-228600" lvl="0" marL="457200" marR="0" rtl="0" algn="l">
              <a:lnSpc>
                <a:spcPct val="15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8" name="Google Shape;148;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b="0" i="0" lang="pt-BR" sz="1100" u="none" cap="none" strike="noStrike">
                <a:solidFill>
                  <a:srgbClr val="000000"/>
                </a:solidFill>
                <a:latin typeface="Arial"/>
                <a:ea typeface="Arial"/>
                <a:cs typeface="Arial"/>
                <a:sym typeface="Arial"/>
              </a:rPr>
              <a:t>AmBev's executives, such as Marcel Telles, emphasized that the company was meant to be a "multinational" to gain scale and compete internationally, indicating that if the company did not have the size to grow, it would be "denationalized"</a:t>
            </a:r>
            <a:endParaRPr/>
          </a:p>
          <a:p>
            <a:pPr indent="-298450" lvl="0" marL="457200" rtl="0" algn="l">
              <a:lnSpc>
                <a:spcPct val="100000"/>
              </a:lnSpc>
              <a:spcBef>
                <a:spcPts val="0"/>
              </a:spcBef>
              <a:spcAft>
                <a:spcPts val="0"/>
              </a:spcAft>
              <a:buSzPts val="1100"/>
              <a:buChar char="●"/>
            </a:pPr>
            <a:r>
              <a:rPr i="1" lang="pt-BR"/>
              <a:t>The merger was framed as essential to enhance international competitiveness against industry giants and to serve as a strategic stepping stone for global expansion.</a:t>
            </a:r>
            <a:endParaRPr/>
          </a:p>
        </p:txBody>
      </p:sp>
      <p:sp>
        <p:nvSpPr>
          <p:cNvPr id="156" name="Google Shape;156;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
        <p:nvSpPr>
          <p:cNvPr id="164" name="Google Shape;164;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b="1" lang="pt-BR"/>
              <a:t>Relevant Market</a:t>
            </a:r>
            <a:endParaRPr/>
          </a:p>
          <a:p>
            <a:pPr indent="-298450" lvl="0" marL="457200" rtl="0" algn="l">
              <a:lnSpc>
                <a:spcPct val="100000"/>
              </a:lnSpc>
              <a:spcBef>
                <a:spcPts val="0"/>
              </a:spcBef>
              <a:spcAft>
                <a:spcPts val="0"/>
              </a:spcAft>
              <a:buSzPts val="1100"/>
              <a:buChar char="●"/>
            </a:pPr>
            <a:r>
              <a:rPr b="1" lang="pt-BR"/>
              <a:t>Disputed Definition</a:t>
            </a:r>
            <a:r>
              <a:rPr lang="pt-BR"/>
              <a:t>: AmBev Critics, like CADE’s SEAE, insisted the focus should be solely on </a:t>
            </a:r>
            <a:r>
              <a:rPr i="1" lang="pt-BR"/>
              <a:t>beer</a:t>
            </a:r>
            <a:r>
              <a:rPr lang="pt-BR"/>
              <a:t>, where concentration was extreme.</a:t>
            </a:r>
            <a:endParaRPr/>
          </a:p>
          <a:p>
            <a:pPr indent="-298450" lvl="0" marL="457200" rtl="0" algn="l">
              <a:lnSpc>
                <a:spcPct val="100000"/>
              </a:lnSpc>
              <a:spcBef>
                <a:spcPts val="0"/>
              </a:spcBef>
              <a:spcAft>
                <a:spcPts val="0"/>
              </a:spcAft>
              <a:buSzPts val="1100"/>
              <a:buChar char="●"/>
            </a:pPr>
            <a:r>
              <a:rPr b="1" lang="pt-BR"/>
              <a:t>Global vs. Local</a:t>
            </a:r>
            <a:r>
              <a:rPr lang="pt-BR"/>
              <a:t>: The company framed competition as international (vs. Coca-Cola), but critics highlighted minimal exports (&lt;1%), undermining claims of global rivalry.</a:t>
            </a:r>
            <a:endParaRPr/>
          </a:p>
          <a:p>
            <a:pPr indent="-298450" lvl="0" marL="457200" rtl="0" algn="l">
              <a:lnSpc>
                <a:spcPct val="100000"/>
              </a:lnSpc>
              <a:spcBef>
                <a:spcPts val="0"/>
              </a:spcBef>
              <a:spcAft>
                <a:spcPts val="0"/>
              </a:spcAft>
              <a:buSzPts val="1100"/>
              <a:buChar char="●"/>
            </a:pPr>
            <a:r>
              <a:rPr b="1" lang="pt-BR"/>
              <a:t>Efficiency</a:t>
            </a:r>
            <a:endParaRPr/>
          </a:p>
          <a:p>
            <a:pPr indent="-298450" lvl="0" marL="457200" rtl="0" algn="l">
              <a:lnSpc>
                <a:spcPct val="100000"/>
              </a:lnSpc>
              <a:spcBef>
                <a:spcPts val="0"/>
              </a:spcBef>
              <a:spcAft>
                <a:spcPts val="0"/>
              </a:spcAft>
              <a:buSzPts val="1100"/>
              <a:buChar char="●"/>
            </a:pPr>
            <a:r>
              <a:rPr b="1" lang="pt-BR"/>
              <a:t>AmBev’s Claims</a:t>
            </a:r>
            <a:r>
              <a:rPr lang="pt-BR"/>
              <a:t>: Promised </a:t>
            </a:r>
            <a:r>
              <a:rPr b="1" lang="pt-BR"/>
              <a:t>14.1% cost cuts</a:t>
            </a:r>
            <a:r>
              <a:rPr lang="pt-BR"/>
              <a:t> from optimized production, logistics, and scale to compete globally.</a:t>
            </a:r>
            <a:endParaRPr/>
          </a:p>
          <a:p>
            <a:pPr indent="-298450" lvl="0" marL="457200" rtl="0" algn="l">
              <a:lnSpc>
                <a:spcPct val="100000"/>
              </a:lnSpc>
              <a:spcBef>
                <a:spcPts val="0"/>
              </a:spcBef>
              <a:spcAft>
                <a:spcPts val="0"/>
              </a:spcAft>
              <a:buSzPts val="1100"/>
              <a:buChar char="●"/>
            </a:pPr>
            <a:r>
              <a:rPr b="1" lang="pt-BR"/>
              <a:t>Critics’ Rebuttal</a:t>
            </a:r>
            <a:r>
              <a:rPr lang="pt-BR"/>
              <a:t>: SEAE found efficiencies </a:t>
            </a:r>
            <a:r>
              <a:rPr b="1" lang="pt-BR"/>
              <a:t>overstated</a:t>
            </a:r>
            <a:r>
              <a:rPr lang="pt-BR"/>
              <a:t> (just 6.9%), speculative, and unlikely to benefit consumers.</a:t>
            </a:r>
            <a:endParaRPr/>
          </a:p>
          <a:p>
            <a:pPr indent="-298450" lvl="0" marL="457200" rtl="0" algn="l">
              <a:lnSpc>
                <a:spcPct val="100000"/>
              </a:lnSpc>
              <a:spcBef>
                <a:spcPts val="0"/>
              </a:spcBef>
              <a:spcAft>
                <a:spcPts val="0"/>
              </a:spcAft>
              <a:buSzPts val="1100"/>
              <a:buChar char="●"/>
            </a:pPr>
            <a:r>
              <a:rPr b="1" lang="pt-BR"/>
              <a:t>CADE’s Stance</a:t>
            </a:r>
            <a:r>
              <a:rPr lang="pt-BR"/>
              <a:t>: Gesner Oliveira prioritized regulating </a:t>
            </a:r>
            <a:r>
              <a:rPr i="1" lang="pt-BR"/>
              <a:t>conduct</a:t>
            </a:r>
            <a:r>
              <a:rPr lang="pt-BR"/>
              <a:t> over blocking mergers for structure, aligning with modern antitrust trends.</a:t>
            </a:r>
            <a:endParaRPr/>
          </a:p>
          <a:p>
            <a:pPr indent="-228600" lvl="0" marL="457200" rtl="0" algn="l">
              <a:lnSpc>
                <a:spcPct val="150000"/>
              </a:lnSpc>
              <a:spcBef>
                <a:spcPts val="0"/>
              </a:spcBef>
              <a:spcAft>
                <a:spcPts val="0"/>
              </a:spcAft>
              <a:buSzPts val="1100"/>
              <a:buNone/>
            </a:pPr>
            <a:r>
              <a:t/>
            </a:r>
            <a:endParaRPr sz="1100">
              <a:solidFill>
                <a:srgbClr val="1A3C7C"/>
              </a:solidFill>
              <a:latin typeface="Helvetica Neue"/>
              <a:ea typeface="Helvetica Neue"/>
              <a:cs typeface="Helvetica Neue"/>
              <a:sym typeface="Helvetica Neue"/>
            </a:endParaRPr>
          </a:p>
        </p:txBody>
      </p:sp>
      <p:sp>
        <p:nvSpPr>
          <p:cNvPr id="170" name="Google Shape;170;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pt-BR"/>
              <a:t>The merger was </a:t>
            </a:r>
            <a:r>
              <a:rPr b="1" lang="pt-BR"/>
              <a:t>publicly announced at the Presidential Palace</a:t>
            </a:r>
            <a:r>
              <a:rPr lang="pt-BR"/>
              <a:t>, signaling high-level political endorsement.</a:t>
            </a:r>
            <a:endParaRPr/>
          </a:p>
          <a:p>
            <a:pPr indent="-298450" lvl="0" marL="457200" rtl="0" algn="l">
              <a:lnSpc>
                <a:spcPct val="100000"/>
              </a:lnSpc>
              <a:spcBef>
                <a:spcPts val="0"/>
              </a:spcBef>
              <a:spcAft>
                <a:spcPts val="0"/>
              </a:spcAft>
              <a:buSzPts val="1100"/>
              <a:buChar char="●"/>
            </a:pPr>
            <a:r>
              <a:rPr b="1" lang="pt-BR"/>
              <a:t>President Cardoso defended the deal</a:t>
            </a:r>
            <a:r>
              <a:rPr lang="pt-BR"/>
              <a:t>, stating: </a:t>
            </a:r>
            <a:r>
              <a:rPr i="1" lang="pt-BR"/>
              <a:t>"The world operates in oligopolies"</a:t>
            </a:r>
            <a:r>
              <a:rPr lang="pt-BR"/>
              <a:t>, dismissing monopoly concerns.</a:t>
            </a:r>
            <a:endParaRPr/>
          </a:p>
          <a:p>
            <a:pPr indent="-298450" lvl="0" marL="457200" rtl="0" algn="l">
              <a:lnSpc>
                <a:spcPct val="100000"/>
              </a:lnSpc>
              <a:spcBef>
                <a:spcPts val="0"/>
              </a:spcBef>
              <a:spcAft>
                <a:spcPts val="0"/>
              </a:spcAft>
              <a:buSzPts val="1100"/>
              <a:buChar char="●"/>
            </a:pPr>
            <a:r>
              <a:rPr b="1" lang="pt-BR"/>
              <a:t>Development Minister Clovis Carvalho</a:t>
            </a:r>
            <a:r>
              <a:rPr lang="pt-BR"/>
              <a:t> actively promoted mergers in key industries (e.g., steel, paper) to create "national champions" and resist foreign takeovers.</a:t>
            </a:r>
            <a:endParaRPr/>
          </a:p>
          <a:p>
            <a:pPr indent="-298450" lvl="0" marL="457200" rtl="0" algn="l">
              <a:lnSpc>
                <a:spcPct val="100000"/>
              </a:lnSpc>
              <a:spcBef>
                <a:spcPts val="0"/>
              </a:spcBef>
              <a:spcAft>
                <a:spcPts val="0"/>
              </a:spcAft>
              <a:buSzPts val="1100"/>
              <a:buChar char="●"/>
            </a:pPr>
            <a:r>
              <a:rPr b="1" lang="pt-BR"/>
              <a:t>Impact on CADE</a:t>
            </a:r>
            <a:r>
              <a:rPr lang="pt-BR"/>
              <a:t>: Faced with executive pressure, the antitrust authority </a:t>
            </a:r>
            <a:r>
              <a:rPr b="1" lang="pt-BR"/>
              <a:t>balanced competition concerns with political realities</a:t>
            </a:r>
            <a:r>
              <a:rPr lang="pt-BR"/>
              <a:t>, approving the merger with conditions to retain legitimacy.</a:t>
            </a:r>
            <a:endParaRPr/>
          </a:p>
          <a:p>
            <a:pPr indent="-228600" lvl="0" marL="457200" rtl="0" algn="l">
              <a:lnSpc>
                <a:spcPct val="100000"/>
              </a:lnSpc>
              <a:spcBef>
                <a:spcPts val="0"/>
              </a:spcBef>
              <a:spcAft>
                <a:spcPts val="0"/>
              </a:spcAft>
              <a:buSzPts val="1100"/>
              <a:buNone/>
            </a:pPr>
            <a:r>
              <a:t/>
            </a:r>
            <a:endParaRPr sz="1100">
              <a:solidFill>
                <a:srgbClr val="1A3C7C"/>
              </a:solidFill>
              <a:latin typeface="Helvetica Neue"/>
              <a:ea typeface="Helvetica Neue"/>
              <a:cs typeface="Helvetica Neue"/>
              <a:sym typeface="Helvetica Neue"/>
            </a:endParaRPr>
          </a:p>
          <a:p>
            <a:pPr indent="-298450" lvl="0" marL="457200" rtl="0" algn="l">
              <a:lnSpc>
                <a:spcPct val="100000"/>
              </a:lnSpc>
              <a:spcBef>
                <a:spcPts val="0"/>
              </a:spcBef>
              <a:spcAft>
                <a:spcPts val="0"/>
              </a:spcAft>
              <a:buSzPts val="1100"/>
              <a:buChar char="●"/>
            </a:pPr>
            <a:r>
              <a:rPr lang="pt-BR" sz="1100"/>
              <a:t>Cardoso publicly dismissed monopoly concerns, stating, "The world operates in oligopolies." </a:t>
            </a:r>
            <a:endParaRPr/>
          </a:p>
          <a:p>
            <a:pPr indent="-298450" lvl="0" marL="457200" marR="0" rtl="0" algn="l">
              <a:lnSpc>
                <a:spcPct val="100000"/>
              </a:lnSpc>
              <a:spcBef>
                <a:spcPts val="0"/>
              </a:spcBef>
              <a:spcAft>
                <a:spcPts val="0"/>
              </a:spcAft>
              <a:buClr>
                <a:srgbClr val="000000"/>
              </a:buClr>
              <a:buSzPts val="1100"/>
              <a:buFont typeface="Arial"/>
              <a:buChar char="●"/>
            </a:pPr>
            <a:r>
              <a:rPr lang="pt-BR" sz="1100">
                <a:solidFill>
                  <a:srgbClr val="1A3C7C"/>
                </a:solidFill>
                <a:latin typeface="Helvetica Neue"/>
                <a:ea typeface="Helvetica Neue"/>
                <a:cs typeface="Helvetica Neue"/>
                <a:sym typeface="Helvetica Neue"/>
              </a:rPr>
              <a:t>Development Minister Clovis Carvalho </a:t>
            </a:r>
            <a:r>
              <a:rPr lang="pt-BR"/>
              <a:t>actively promoted mergers in key industries (e.g., steel, paper) to create "national champions" and resist foreign takeovers. </a:t>
            </a:r>
            <a:r>
              <a:rPr lang="pt-BR" sz="1100"/>
              <a:t>A true industrial policy.</a:t>
            </a:r>
            <a:endParaRPr/>
          </a:p>
          <a:p>
            <a:pPr indent="-298450" lvl="0" marL="457200" marR="0" rtl="0" algn="l">
              <a:lnSpc>
                <a:spcPct val="100000"/>
              </a:lnSpc>
              <a:spcBef>
                <a:spcPts val="0"/>
              </a:spcBef>
              <a:spcAft>
                <a:spcPts val="0"/>
              </a:spcAft>
              <a:buClr>
                <a:srgbClr val="000000"/>
              </a:buClr>
              <a:buSzPts val="1100"/>
              <a:buFont typeface="Arial"/>
              <a:buChar char="●"/>
            </a:pPr>
            <a:r>
              <a:rPr b="1" lang="pt-BR"/>
              <a:t>Impact on CADE</a:t>
            </a:r>
            <a:r>
              <a:rPr lang="pt-BR"/>
              <a:t>: Faced with executive pressure, the antitrust authority </a:t>
            </a:r>
            <a:r>
              <a:rPr b="1" lang="pt-BR"/>
              <a:t>balanced competition concerns with political realities</a:t>
            </a:r>
            <a:r>
              <a:rPr lang="pt-BR"/>
              <a:t>, approving the merger with conditions to retain legitimacy.</a:t>
            </a:r>
            <a:endParaRPr sz="1100"/>
          </a:p>
          <a:p>
            <a:pPr indent="-228600" lvl="0" marL="457200" rtl="0" algn="l">
              <a:lnSpc>
                <a:spcPct val="100000"/>
              </a:lnSpc>
              <a:spcBef>
                <a:spcPts val="0"/>
              </a:spcBef>
              <a:spcAft>
                <a:spcPts val="0"/>
              </a:spcAft>
              <a:buSzPts val="1100"/>
              <a:buNone/>
            </a:pPr>
            <a:r>
              <a:t/>
            </a:r>
            <a:endParaRPr sz="1100">
              <a:solidFill>
                <a:srgbClr val="1A3C7C"/>
              </a:solidFill>
              <a:latin typeface="Helvetica Neue"/>
              <a:ea typeface="Helvetica Neue"/>
              <a:cs typeface="Helvetica Neue"/>
              <a:sym typeface="Helvetica Neue"/>
            </a:endParaRPr>
          </a:p>
        </p:txBody>
      </p:sp>
      <p:sp>
        <p:nvSpPr>
          <p:cNvPr id="177" name="Google Shape;177;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4" name="Google Shape;184;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457200" lvl="0" marL="0" rtl="0" algn="l">
              <a:lnSpc>
                <a:spcPct val="150000"/>
              </a:lnSpc>
              <a:spcBef>
                <a:spcPts val="0"/>
              </a:spcBef>
              <a:spcAft>
                <a:spcPts val="0"/>
              </a:spcAft>
              <a:buSzPts val="1100"/>
              <a:buNone/>
            </a:pPr>
            <a:r>
              <a:rPr lang="pt-BR" sz="1100">
                <a:solidFill>
                  <a:srgbClr val="002F6D"/>
                </a:solidFill>
                <a:latin typeface="Helvetica Neue"/>
                <a:ea typeface="Helvetica Neue"/>
                <a:cs typeface="Helvetica Neue"/>
                <a:sym typeface="Helvetica Neue"/>
              </a:rPr>
              <a:t>Despite explicit denial of industrial policy, Brazil’s flexible antitrust enforcement in the 1990s functioned as </a:t>
            </a:r>
            <a:r>
              <a:rPr i="1" lang="pt-BR" sz="1100">
                <a:solidFill>
                  <a:srgbClr val="002F6D"/>
                </a:solidFill>
                <a:latin typeface="Helvetica Neue"/>
                <a:ea typeface="Helvetica Neue"/>
                <a:cs typeface="Helvetica Neue"/>
                <a:sym typeface="Helvetica Neue"/>
              </a:rPr>
              <a:t>de facto </a:t>
            </a:r>
            <a:r>
              <a:rPr lang="pt-BR" sz="1100">
                <a:solidFill>
                  <a:srgbClr val="002F6D"/>
                </a:solidFill>
                <a:latin typeface="Helvetica Neue"/>
                <a:ea typeface="Helvetica Neue"/>
                <a:cs typeface="Helvetica Neue"/>
                <a:sym typeface="Helvetica Neue"/>
              </a:rPr>
              <a:t>industrial policy, fostering ‘national champions’ like Gerdau and AmBev.</a:t>
            </a:r>
            <a:endParaRPr/>
          </a:p>
          <a:p>
            <a:pPr indent="457200" lvl="0" marL="0" rtl="0" algn="l">
              <a:lnSpc>
                <a:spcPct val="150000"/>
              </a:lnSpc>
              <a:spcBef>
                <a:spcPts val="0"/>
              </a:spcBef>
              <a:spcAft>
                <a:spcPts val="0"/>
              </a:spcAft>
              <a:buSzPts val="1100"/>
              <a:buNone/>
            </a:pPr>
            <a:r>
              <a:t/>
            </a:r>
            <a:endParaRPr sz="1100">
              <a:solidFill>
                <a:srgbClr val="002F6D"/>
              </a:solidFill>
              <a:latin typeface="Helvetica Neue"/>
              <a:ea typeface="Helvetica Neue"/>
              <a:cs typeface="Helvetica Neue"/>
              <a:sym typeface="Helvetica Neue"/>
            </a:endParaRPr>
          </a:p>
          <a:p>
            <a:pPr indent="-234950" lvl="5" marL="2743200" rtl="0" algn="l">
              <a:lnSpc>
                <a:spcPct val="150000"/>
              </a:lnSpc>
              <a:spcBef>
                <a:spcPts val="0"/>
              </a:spcBef>
              <a:spcAft>
                <a:spcPts val="0"/>
              </a:spcAft>
              <a:buSzPts val="100"/>
              <a:buChar char="■"/>
            </a:pPr>
            <a:r>
              <a:rPr i="1" lang="pt-BR" sz="1500">
                <a:solidFill>
                  <a:srgbClr val="1A3C7C"/>
                </a:solidFill>
                <a:latin typeface="Helvetica Neue"/>
                <a:ea typeface="Helvetica Neue"/>
                <a:cs typeface="Helvetica Neue"/>
                <a:sym typeface="Helvetica Neue"/>
              </a:rPr>
              <a:t>Evidenced by a study of two cases of mergers and acquisitions in the 1990s-2000s : Gerdau and Ambev</a:t>
            </a:r>
            <a:endParaRPr sz="100"/>
          </a:p>
          <a:p>
            <a:pPr indent="0" lvl="0" marL="0" rtl="0" algn="l">
              <a:lnSpc>
                <a:spcPct val="150000"/>
              </a:lnSpc>
              <a:spcBef>
                <a:spcPts val="0"/>
              </a:spcBef>
              <a:spcAft>
                <a:spcPts val="0"/>
              </a:spcAft>
              <a:buSzPts val="1100"/>
              <a:buNone/>
            </a:pPr>
            <a:r>
              <a:t/>
            </a:r>
            <a:endParaRPr/>
          </a:p>
          <a:p>
            <a:pPr indent="457200" lvl="0" marL="0" rtl="0" algn="l">
              <a:lnSpc>
                <a:spcPct val="150000"/>
              </a:lnSpc>
              <a:spcBef>
                <a:spcPts val="0"/>
              </a:spcBef>
              <a:spcAft>
                <a:spcPts val="0"/>
              </a:spcAft>
              <a:buSzPts val="1100"/>
              <a:buNone/>
            </a:pPr>
            <a:r>
              <a:t/>
            </a:r>
            <a:endParaRPr>
              <a:solidFill>
                <a:srgbClr val="002F6D"/>
              </a:solidFill>
              <a:latin typeface="Helvetica Neue"/>
              <a:ea typeface="Helvetica Neue"/>
              <a:cs typeface="Helvetica Neue"/>
              <a:sym typeface="Helvetica Neue"/>
            </a:endParaRPr>
          </a:p>
          <a:p>
            <a:pPr indent="457200" lvl="0" marL="0" rtl="0" algn="l">
              <a:lnSpc>
                <a:spcPct val="150000"/>
              </a:lnSpc>
              <a:spcBef>
                <a:spcPts val="0"/>
              </a:spcBef>
              <a:spcAft>
                <a:spcPts val="0"/>
              </a:spcAft>
              <a:buSzPts val="1100"/>
              <a:buNone/>
            </a:pPr>
            <a:r>
              <a:rPr lang="pt-BR" sz="1050">
                <a:solidFill>
                  <a:srgbClr val="131314"/>
                </a:solidFill>
                <a:highlight>
                  <a:srgbClr val="FFFFFF"/>
                </a:highlight>
              </a:rPr>
              <a:t>A lei DE DEFESA DA CONCORRÊNCIA E EVITAR</a:t>
            </a:r>
            <a:r>
              <a:rPr b="1" lang="pt-BR" sz="1050">
                <a:solidFill>
                  <a:srgbClr val="131314"/>
                </a:solidFill>
                <a:highlight>
                  <a:srgbClr val="FFFFFF"/>
                </a:highlight>
              </a:rPr>
              <a:t> ABUSO DE PODER ECONÔMICO</a:t>
            </a:r>
            <a:r>
              <a:rPr lang="pt-BR" sz="1050">
                <a:solidFill>
                  <a:srgbClr val="131314"/>
                </a:solidFill>
                <a:highlight>
                  <a:srgbClr val="FFFFFF"/>
                </a:highlight>
              </a:rPr>
              <a:t> tem como finalidade coibir o abuso que vise à </a:t>
            </a:r>
            <a:r>
              <a:rPr b="1" lang="pt-BR" sz="1050">
                <a:solidFill>
                  <a:srgbClr val="131314"/>
                </a:solidFill>
                <a:highlight>
                  <a:srgbClr val="FFFFFF"/>
                </a:highlight>
              </a:rPr>
              <a:t>dominação de mercados, à eliminação da concorrência e ao aumento arbitrário dos lucros</a:t>
            </a:r>
            <a:r>
              <a:rPr lang="pt-BR" sz="1050">
                <a:solidFill>
                  <a:srgbClr val="131314"/>
                </a:solidFill>
                <a:highlight>
                  <a:srgbClr val="FFFFFF"/>
                </a:highlight>
              </a:rPr>
              <a:t>. É importante notar que a lei </a:t>
            </a:r>
            <a:r>
              <a:rPr b="1" lang="pt-BR" sz="1050">
                <a:solidFill>
                  <a:srgbClr val="131314"/>
                </a:solidFill>
                <a:highlight>
                  <a:srgbClr val="FFFFFF"/>
                </a:highlight>
              </a:rPr>
              <a:t>não proíbe o poder econômico </a:t>
            </a:r>
            <a:r>
              <a:rPr b="1" i="1" lang="pt-BR" sz="1050">
                <a:solidFill>
                  <a:srgbClr val="131314"/>
                </a:solidFill>
                <a:highlight>
                  <a:srgbClr val="FFFFFF"/>
                </a:highlight>
              </a:rPr>
              <a:t>per se</a:t>
            </a:r>
            <a:r>
              <a:rPr lang="pt-BR" sz="1050">
                <a:solidFill>
                  <a:srgbClr val="131314"/>
                </a:solidFill>
                <a:highlight>
                  <a:srgbClr val="FFFFFF"/>
                </a:highlight>
              </a:rPr>
              <a:t>, mas sim o seu abuso. O grau de participação de mercado só é relevante na medida em que possa levar a uma conduta abusiva</a:t>
            </a:r>
            <a:endParaRPr sz="1050">
              <a:solidFill>
                <a:srgbClr val="131314"/>
              </a:solidFill>
              <a:highlight>
                <a:srgbClr val="FFFFFF"/>
              </a:highlight>
            </a:endParaRPr>
          </a:p>
          <a:p>
            <a:pPr indent="457200" lvl="0" marL="0" rtl="0" algn="l">
              <a:lnSpc>
                <a:spcPct val="150000"/>
              </a:lnSpc>
              <a:spcBef>
                <a:spcPts val="0"/>
              </a:spcBef>
              <a:spcAft>
                <a:spcPts val="0"/>
              </a:spcAft>
              <a:buSzPts val="1100"/>
              <a:buNone/>
            </a:pPr>
            <a:r>
              <a:t/>
            </a:r>
            <a:endParaRPr sz="1050">
              <a:solidFill>
                <a:srgbClr val="131314"/>
              </a:solidFill>
              <a:highlight>
                <a:srgbClr val="FFFFFF"/>
              </a:highlight>
            </a:endParaRPr>
          </a:p>
          <a:p>
            <a:pPr indent="457200" lvl="0" marL="0" rtl="0" algn="l">
              <a:lnSpc>
                <a:spcPct val="150000"/>
              </a:lnSpc>
              <a:spcBef>
                <a:spcPts val="0"/>
              </a:spcBef>
              <a:spcAft>
                <a:spcPts val="0"/>
              </a:spcAft>
              <a:buSzPts val="1100"/>
              <a:buNone/>
            </a:pPr>
            <a:r>
              <a:t/>
            </a:r>
            <a:endParaRPr sz="1050">
              <a:solidFill>
                <a:srgbClr val="131314"/>
              </a:solidFill>
              <a:highlight>
                <a:srgbClr val="FFFFFF"/>
              </a:highlight>
            </a:endParaRPr>
          </a:p>
          <a:p>
            <a:pPr indent="457200" lvl="0" marL="0" rtl="0" algn="l">
              <a:lnSpc>
                <a:spcPct val="150000"/>
              </a:lnSpc>
              <a:spcBef>
                <a:spcPts val="0"/>
              </a:spcBef>
              <a:spcAft>
                <a:spcPts val="0"/>
              </a:spcAft>
              <a:buSzPts val="1100"/>
              <a:buNone/>
            </a:pPr>
            <a:r>
              <a:rPr lang="pt-BR" sz="1050">
                <a:solidFill>
                  <a:srgbClr val="131314"/>
                </a:solidFill>
                <a:highlight>
                  <a:srgbClr val="FFFFFF"/>
                </a:highlight>
              </a:rPr>
              <a:t>“industrial policy is a concerted, focused, conscious effort on the part of a government to encourage and promote a specific industry or sector with an array of policy tools that include subsidies or reduced taxes, trade protection, favorable regulation, forced mergers, protection from foreign takeovers” (White 2008: 8).</a:t>
            </a:r>
            <a:endParaRPr sz="1050">
              <a:solidFill>
                <a:srgbClr val="131314"/>
              </a:solidFill>
              <a:highlight>
                <a:srgbClr val="FFFFFF"/>
              </a:highlight>
            </a:endParaRPr>
          </a:p>
          <a:p>
            <a:pPr indent="457200" lvl="0" marL="0" rtl="0" algn="l">
              <a:lnSpc>
                <a:spcPct val="150000"/>
              </a:lnSpc>
              <a:spcBef>
                <a:spcPts val="0"/>
              </a:spcBef>
              <a:spcAft>
                <a:spcPts val="0"/>
              </a:spcAft>
              <a:buSzPts val="1100"/>
              <a:buNone/>
            </a:pPr>
            <a:r>
              <a:t/>
            </a:r>
            <a:endParaRPr sz="1050">
              <a:solidFill>
                <a:srgbClr val="131314"/>
              </a:solidFill>
              <a:highlight>
                <a:srgbClr val="FFFFFF"/>
              </a:highlight>
            </a:endParaRPr>
          </a:p>
          <a:p>
            <a:pPr indent="457200" lvl="0" marL="0" rtl="0" algn="l">
              <a:lnSpc>
                <a:spcPct val="150000"/>
              </a:lnSpc>
              <a:spcBef>
                <a:spcPts val="0"/>
              </a:spcBef>
              <a:spcAft>
                <a:spcPts val="0"/>
              </a:spcAft>
              <a:buSzPts val="1100"/>
              <a:buNone/>
            </a:pPr>
            <a:r>
              <a:rPr lang="pt-BR" sz="1050">
                <a:solidFill>
                  <a:srgbClr val="131314"/>
                </a:solidFill>
                <a:highlight>
                  <a:srgbClr val="FFFFFF"/>
                </a:highlight>
              </a:rPr>
              <a:t> </a:t>
            </a:r>
            <a:endParaRPr sz="1050">
              <a:solidFill>
                <a:srgbClr val="131314"/>
              </a:solidFill>
              <a:highlight>
                <a:srgbClr val="FFFFFF"/>
              </a:highlight>
            </a:endParaRPr>
          </a:p>
          <a:p>
            <a:pPr indent="0" lvl="0" marL="0" rtl="0" algn="l">
              <a:lnSpc>
                <a:spcPct val="100000"/>
              </a:lnSpc>
              <a:spcBef>
                <a:spcPts val="0"/>
              </a:spcBef>
              <a:spcAft>
                <a:spcPts val="0"/>
              </a:spcAft>
              <a:buSzPts val="1100"/>
              <a:buNone/>
            </a:pPr>
            <a:r>
              <a:t/>
            </a:r>
            <a:endParaRPr/>
          </a:p>
        </p:txBody>
      </p:sp>
      <p:sp>
        <p:nvSpPr>
          <p:cNvPr id="87" name="Google Shape;87;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457200" lvl="0" marL="0" rtl="0" algn="l">
              <a:lnSpc>
                <a:spcPct val="150000"/>
              </a:lnSpc>
              <a:spcBef>
                <a:spcPts val="0"/>
              </a:spcBef>
              <a:spcAft>
                <a:spcPts val="0"/>
              </a:spcAft>
              <a:buSzPts val="1100"/>
              <a:buNone/>
            </a:pPr>
            <a:r>
              <a:t/>
            </a:r>
            <a:endParaRPr sz="1100">
              <a:solidFill>
                <a:srgbClr val="002F6D"/>
              </a:solidFill>
              <a:latin typeface="Helvetica Neue"/>
              <a:ea typeface="Helvetica Neue"/>
              <a:cs typeface="Helvetica Neue"/>
              <a:sym typeface="Helvetica Neue"/>
            </a:endParaRPr>
          </a:p>
          <a:p>
            <a:pPr indent="457200" lvl="0" marL="0" rtl="0" algn="l">
              <a:lnSpc>
                <a:spcPct val="150000"/>
              </a:lnSpc>
              <a:spcBef>
                <a:spcPts val="0"/>
              </a:spcBef>
              <a:spcAft>
                <a:spcPts val="0"/>
              </a:spcAft>
              <a:buSzPts val="1100"/>
              <a:buNone/>
            </a:pPr>
            <a:r>
              <a:rPr lang="pt-BR" sz="1100">
                <a:solidFill>
                  <a:srgbClr val="002F6D"/>
                </a:solidFill>
                <a:latin typeface="Helvetica Neue"/>
                <a:ea typeface="Helvetica Neue"/>
                <a:cs typeface="Helvetica Neue"/>
                <a:sym typeface="Helvetica Neue"/>
              </a:rPr>
              <a:t>Firms and state agents leveraged ambiguities in newly enacted competition legislation - against its original intent - to justify efficiencies and promote national conglomerates amid heightened international competition following economic liberalization, through a strategy of institutional conversion (Mahoney &amp; Thelen, 2009).</a:t>
            </a:r>
            <a:endParaRPr/>
          </a:p>
          <a:p>
            <a:pPr indent="0" lvl="0" marL="0" rtl="0" algn="l">
              <a:lnSpc>
                <a:spcPct val="100000"/>
              </a:lnSpc>
              <a:spcBef>
                <a:spcPts val="0"/>
              </a:spcBef>
              <a:spcAft>
                <a:spcPts val="0"/>
              </a:spcAft>
              <a:buSzPts val="1100"/>
              <a:buNone/>
            </a:pPr>
            <a:r>
              <a:t/>
            </a:r>
            <a:endParaRPr/>
          </a:p>
        </p:txBody>
      </p:sp>
      <p:sp>
        <p:nvSpPr>
          <p:cNvPr id="93" name="Google Shape;93;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pt-BR" sz="1100">
                <a:solidFill>
                  <a:srgbClr val="002F6D"/>
                </a:solidFill>
                <a:latin typeface="Helvetica Neue"/>
                <a:ea typeface="Helvetica Neue"/>
                <a:cs typeface="Helvetica Neue"/>
                <a:sym typeface="Helvetica Neue"/>
              </a:rPr>
              <a:t>– in the first case, because it forges big business; in the latter, because protecting local competition can actually harm consumers (decreases consumer welfare - smaller prices)</a:t>
            </a:r>
            <a:endParaRPr/>
          </a:p>
          <a:p>
            <a:pPr indent="0" lvl="0" marL="0" rtl="0" algn="l">
              <a:lnSpc>
                <a:spcPct val="100000"/>
              </a:lnSpc>
              <a:spcBef>
                <a:spcPts val="0"/>
              </a:spcBef>
              <a:spcAft>
                <a:spcPts val="0"/>
              </a:spcAft>
              <a:buSzPts val="1100"/>
              <a:buNone/>
            </a:pPr>
            <a:r>
              <a:t/>
            </a:r>
            <a:endParaRPr sz="1100">
              <a:solidFill>
                <a:srgbClr val="002F6D"/>
              </a:solidFill>
              <a:latin typeface="Helvetica Neue"/>
              <a:ea typeface="Helvetica Neue"/>
              <a:cs typeface="Helvetica Neue"/>
              <a:sym typeface="Helvetica Neue"/>
            </a:endParaRPr>
          </a:p>
          <a:p>
            <a:pPr indent="0" lvl="0" marL="0" rtl="0" algn="l">
              <a:lnSpc>
                <a:spcPct val="100000"/>
              </a:lnSpc>
              <a:spcBef>
                <a:spcPts val="0"/>
              </a:spcBef>
              <a:spcAft>
                <a:spcPts val="0"/>
              </a:spcAft>
              <a:buSzPts val="1100"/>
              <a:buNone/>
            </a:pPr>
            <a:r>
              <a:rPr lang="pt-BR" sz="1100">
                <a:solidFill>
                  <a:srgbClr val="002F6D"/>
                </a:solidFill>
                <a:latin typeface="Helvetica Neue"/>
                <a:ea typeface="Helvetica Neue"/>
                <a:cs typeface="Helvetica Neue"/>
                <a:sym typeface="Helvetica Neue"/>
              </a:rPr>
              <a:t>Although cost-transaction economists decry market regulation of the Brandeisian type as an inefficient industrial policy itself</a:t>
            </a:r>
            <a:endParaRPr sz="1100">
              <a:solidFill>
                <a:srgbClr val="002F6D"/>
              </a:solidFill>
              <a:latin typeface="Helvetica Neue"/>
              <a:ea typeface="Helvetica Neue"/>
              <a:cs typeface="Helvetica Neue"/>
              <a:sym typeface="Helvetica Neue"/>
            </a:endParaRPr>
          </a:p>
          <a:p>
            <a:pPr indent="0" lvl="0" marL="0" rtl="0" algn="l">
              <a:lnSpc>
                <a:spcPct val="100000"/>
              </a:lnSpc>
              <a:spcBef>
                <a:spcPts val="0"/>
              </a:spcBef>
              <a:spcAft>
                <a:spcPts val="0"/>
              </a:spcAft>
              <a:buSzPts val="1100"/>
              <a:buNone/>
            </a:pPr>
            <a:r>
              <a:t/>
            </a:r>
            <a:endParaRPr sz="1100">
              <a:solidFill>
                <a:srgbClr val="002F6D"/>
              </a:solidFill>
              <a:latin typeface="Helvetica Neue"/>
              <a:ea typeface="Helvetica Neue"/>
              <a:cs typeface="Helvetica Neue"/>
              <a:sym typeface="Helvetica Neue"/>
            </a:endParaRPr>
          </a:p>
          <a:p>
            <a:pPr indent="0" lvl="0" marL="0" rtl="0" algn="l">
              <a:lnSpc>
                <a:spcPct val="100000"/>
              </a:lnSpc>
              <a:spcBef>
                <a:spcPts val="0"/>
              </a:spcBef>
              <a:spcAft>
                <a:spcPts val="0"/>
              </a:spcAft>
              <a:buSzPts val="1100"/>
              <a:buNone/>
            </a:pPr>
            <a:r>
              <a:rPr lang="pt-BR"/>
              <a:t>"Antitrust legislation emerged not as a mechanism for market efficiency, but as an institutional reflection of the agrarian-populist/progressive alliance's dual distrust of concentrated state and corporate power. Rather than pursuing consumer welfare through price competition, it functioned as protectionist regulation against market forces themselves."</a:t>
            </a:r>
            <a:endParaRPr/>
          </a:p>
          <a:p>
            <a:pPr indent="0" lvl="0" marL="0" rtl="0" algn="l">
              <a:lnSpc>
                <a:spcPct val="100000"/>
              </a:lnSpc>
              <a:spcBef>
                <a:spcPts val="0"/>
              </a:spcBef>
              <a:spcAft>
                <a:spcPts val="0"/>
              </a:spcAft>
              <a:buSzPts val="1100"/>
              <a:buNone/>
            </a:pPr>
            <a:r>
              <a:t/>
            </a:r>
            <a:endParaRPr/>
          </a:p>
          <a:p>
            <a:pPr indent="0" lvl="0" marL="0" rtl="0" algn="l">
              <a:lnSpc>
                <a:spcPct val="115000"/>
              </a:lnSpc>
              <a:spcBef>
                <a:spcPts val="1400"/>
              </a:spcBef>
              <a:spcAft>
                <a:spcPts val="0"/>
              </a:spcAft>
              <a:buClr>
                <a:schemeClr val="dk1"/>
              </a:buClr>
              <a:buSzPts val="1100"/>
              <a:buFont typeface="Arial"/>
              <a:buNone/>
            </a:pPr>
            <a:r>
              <a:rPr b="1" lang="pt-BR" sz="1300">
                <a:solidFill>
                  <a:schemeClr val="dk1"/>
                </a:solidFill>
              </a:rPr>
              <a:t>🔧 "Rowing" vs. 🧭 "Steering"</a:t>
            </a:r>
            <a:endParaRPr b="1" sz="1300">
              <a:solidFill>
                <a:schemeClr val="dk1"/>
              </a:solidFill>
            </a:endParaRPr>
          </a:p>
          <a:p>
            <a:pPr indent="0" lvl="0" marL="0" rtl="0" algn="l">
              <a:lnSpc>
                <a:spcPct val="100000"/>
              </a:lnSpc>
              <a:spcBef>
                <a:spcPts val="400"/>
              </a:spcBef>
              <a:spcAft>
                <a:spcPts val="0"/>
              </a:spcAft>
              <a:buSzPts val="1100"/>
              <a:buNone/>
            </a:pPr>
            <a:r>
              <a:t/>
            </a:r>
            <a:endParaRPr/>
          </a:p>
        </p:txBody>
      </p:sp>
      <p:sp>
        <p:nvSpPr>
          <p:cNvPr id="99" name="Google Shape;99;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b="0" i="0" lang="pt-BR" sz="1100" u="none" cap="none" strike="noStrike">
                <a:solidFill>
                  <a:srgbClr val="000000"/>
                </a:solidFill>
                <a:latin typeface="Arial"/>
                <a:ea typeface="Arial"/>
                <a:cs typeface="Arial"/>
                <a:sym typeface="Arial"/>
              </a:rPr>
              <a:t>- market antitrust regulation was not used as an industrial policy to foster competition and protect small business, like in the US - against big business and big government. In the context of liberalization, privatization, and the demise of direct state intervention, it was used to foster large internationally competitive firms. </a:t>
            </a:r>
            <a:endParaRPr b="0" i="0" sz="1100" u="none" cap="none" strike="noStrike">
              <a:solidFill>
                <a:srgbClr val="000000"/>
              </a:solidFill>
              <a:latin typeface="Arial"/>
              <a:ea typeface="Arial"/>
              <a:cs typeface="Arial"/>
              <a:sym typeface="Arial"/>
            </a:endParaRPr>
          </a:p>
          <a:p>
            <a:pPr indent="-298450" lvl="0" marL="457200" rtl="0" algn="l">
              <a:lnSpc>
                <a:spcPct val="100000"/>
              </a:lnSpc>
              <a:spcBef>
                <a:spcPts val="0"/>
              </a:spcBef>
              <a:spcAft>
                <a:spcPts val="0"/>
              </a:spcAft>
              <a:buSzPts val="1100"/>
              <a:buChar char="●"/>
            </a:pPr>
            <a:r>
              <a:rPr b="0" i="0" lang="pt-BR" sz="1100" u="none" cap="none" strike="noStrike">
                <a:solidFill>
                  <a:srgbClr val="000000"/>
                </a:solidFill>
                <a:latin typeface="Arial"/>
                <a:ea typeface="Arial"/>
                <a:cs typeface="Arial"/>
                <a:sym typeface="Arial"/>
              </a:rPr>
              <a:t>-Context of denial of industrial policy and liberalization movement (despite disputes and ambiguities, after all state is no monolith, overall spirit at first was protecting competition with consumers welfare in mind) – general expertise in the service of keeping state power and intervention in the market at check (controlling the state) (Miola &amp; Onto 2024).   </a:t>
            </a:r>
            <a:endParaRPr/>
          </a:p>
        </p:txBody>
      </p:sp>
      <p:sp>
        <p:nvSpPr>
          <p:cNvPr id="105" name="Google Shape;105;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pt-BR"/>
              <a:t>The challenge of CADE is to legitimate and politically consolidate its new mandate.</a:t>
            </a:r>
            <a:endParaRPr/>
          </a:p>
          <a:p>
            <a:pPr indent="-298450" lvl="0" marL="457200" rtl="0" algn="l">
              <a:spcBef>
                <a:spcPts val="0"/>
              </a:spcBef>
              <a:spcAft>
                <a:spcPts val="0"/>
              </a:spcAft>
              <a:buClr>
                <a:schemeClr val="dk1"/>
              </a:buClr>
              <a:buSzPts val="1100"/>
              <a:buChar char="●"/>
            </a:pPr>
            <a:r>
              <a:rPr lang="pt-BR">
                <a:solidFill>
                  <a:srgbClr val="1A3C7C"/>
                </a:solidFill>
                <a:latin typeface="Helvetica Neue"/>
                <a:ea typeface="Helvetica Neue"/>
                <a:cs typeface="Helvetica Neue"/>
                <a:sym typeface="Helvetica Neue"/>
              </a:rPr>
              <a:t>Nine mergers submitted to CADE in 1994-6 period: 7 were granted partial authorization; 2 denied</a:t>
            </a:r>
            <a:endParaRPr>
              <a:solidFill>
                <a:schemeClr val="dk1"/>
              </a:solidFill>
            </a:endParaRPr>
          </a:p>
          <a:p>
            <a:pPr indent="-298450" lvl="0" marL="457200" rtl="0" algn="l">
              <a:spcBef>
                <a:spcPts val="0"/>
              </a:spcBef>
              <a:spcAft>
                <a:spcPts val="0"/>
              </a:spcAft>
              <a:buClr>
                <a:schemeClr val="dk1"/>
              </a:buClr>
              <a:buSzPts val="1100"/>
              <a:buChar char="●"/>
            </a:pPr>
            <a:r>
              <a:rPr lang="pt-BR">
                <a:solidFill>
                  <a:srgbClr val="1A3C7C"/>
                </a:solidFill>
                <a:latin typeface="Helvetica Neue"/>
                <a:ea typeface="Helvetica Neue"/>
                <a:cs typeface="Helvetica Neue"/>
                <a:sym typeface="Helvetica Neue"/>
              </a:rPr>
              <a:t>This was about to change with two emblematic cases: the first involving two toothpaste brands and the second two steel companies</a:t>
            </a:r>
            <a:endParaRPr/>
          </a:p>
        </p:txBody>
      </p:sp>
      <p:sp>
        <p:nvSpPr>
          <p:cNvPr id="111" name="Google Shape;111;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
        <p:nvSpPr>
          <p:cNvPr id="120" name="Google Shape;120;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rPr lang="pt-BR"/>
              <a:t>FHC diz para economistas: Não me causem roblemas</a:t>
            </a:r>
            <a:endParaRPr/>
          </a:p>
        </p:txBody>
      </p:sp>
      <p:sp>
        <p:nvSpPr>
          <p:cNvPr id="128" name="Google Shape;128;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50000"/>
              </a:lnSpc>
              <a:spcBef>
                <a:spcPts val="0"/>
              </a:spcBef>
              <a:spcAft>
                <a:spcPts val="0"/>
              </a:spcAft>
              <a:buSzPts val="1100"/>
              <a:buChar char="●"/>
            </a:pPr>
            <a:r>
              <a:rPr lang="pt-BR" sz="1100">
                <a:solidFill>
                  <a:srgbClr val="1A3C7C"/>
                </a:solidFill>
                <a:latin typeface="Helvetica Neue"/>
                <a:ea typeface="Helvetica Neue"/>
                <a:cs typeface="Helvetica Neue"/>
                <a:sym typeface="Helvetica Neue"/>
              </a:rPr>
              <a:t>Arguments centered around the “relevant market”: is steel a global commodity and thus easily imported? </a:t>
            </a:r>
            <a:endParaRPr/>
          </a:p>
          <a:p>
            <a:pPr indent="-298450" lvl="0" marL="457200" rtl="0" algn="l">
              <a:lnSpc>
                <a:spcPct val="150000"/>
              </a:lnSpc>
              <a:spcBef>
                <a:spcPts val="0"/>
              </a:spcBef>
              <a:spcAft>
                <a:spcPts val="0"/>
              </a:spcAft>
              <a:buSzPts val="1100"/>
              <a:buChar char="●"/>
            </a:pPr>
            <a:r>
              <a:rPr lang="pt-BR" sz="1100">
                <a:solidFill>
                  <a:srgbClr val="1A3C7C"/>
                </a:solidFill>
                <a:latin typeface="Helvetica Neue"/>
                <a:ea typeface="Helvetica Neue"/>
                <a:cs typeface="Helvetica Neue"/>
                <a:sym typeface="Helvetica Neue"/>
              </a:rPr>
              <a:t>Low barriers to entry in a liberalized market</a:t>
            </a:r>
            <a:endParaRPr/>
          </a:p>
          <a:p>
            <a:pPr indent="-298450" lvl="0" marL="457200" rtl="0" algn="l">
              <a:lnSpc>
                <a:spcPct val="150000"/>
              </a:lnSpc>
              <a:spcBef>
                <a:spcPts val="0"/>
              </a:spcBef>
              <a:spcAft>
                <a:spcPts val="0"/>
              </a:spcAft>
              <a:buSzPts val="1100"/>
              <a:buChar char="●"/>
            </a:pPr>
            <a:r>
              <a:rPr lang="pt-BR">
                <a:latin typeface="Helvetica Neue"/>
                <a:ea typeface="Helvetica Neue"/>
                <a:cs typeface="Helvetica Neue"/>
                <a:sym typeface="Helvetica Neue"/>
              </a:rPr>
              <a:t>Gerdau, Minister of Justice, and even President Cardoso state that fusões e incorporações de empresas representam o caminho para a competitividade e eficiência na era da globalização econômica. Que estavam fazendo oligopólio adoidad</a:t>
            </a:r>
            <a:r>
              <a:rPr lang="pt-BR">
                <a:latin typeface="Helvetica Neue"/>
                <a:ea typeface="Helvetica Neue"/>
                <a:cs typeface="Helvetica Neue"/>
                <a:sym typeface="Helvetica Neue"/>
              </a:rPr>
              <a:t>o</a:t>
            </a:r>
            <a:endParaRPr/>
          </a:p>
          <a:p>
            <a:pPr indent="-298450" lvl="0" marL="457200" rtl="0" algn="l">
              <a:lnSpc>
                <a:spcPct val="150000"/>
              </a:lnSpc>
              <a:spcBef>
                <a:spcPts val="0"/>
              </a:spcBef>
              <a:spcAft>
                <a:spcPts val="0"/>
              </a:spcAft>
              <a:buSzPts val="1100"/>
              <a:buChar char="●"/>
            </a:pPr>
            <a:r>
              <a:rPr lang="pt-BR" sz="1100">
                <a:solidFill>
                  <a:srgbClr val="1A3C7C"/>
                </a:solidFill>
                <a:latin typeface="Helvetica Neue"/>
                <a:ea typeface="Helvetica Neue"/>
                <a:cs typeface="Helvetica Neue"/>
                <a:sym typeface="Helvetica Neue"/>
              </a:rPr>
              <a:t>Cade’s original decision: local prices do not follow international prices and </a:t>
            </a:r>
            <a:endParaRPr/>
          </a:p>
          <a:p>
            <a:pPr indent="-298450" lvl="0" marL="457200" rtl="0" algn="l">
              <a:lnSpc>
                <a:spcPct val="150000"/>
              </a:lnSpc>
              <a:spcBef>
                <a:spcPts val="0"/>
              </a:spcBef>
              <a:spcAft>
                <a:spcPts val="0"/>
              </a:spcAft>
              <a:buSzPts val="1100"/>
              <a:buChar char="●"/>
            </a:pPr>
            <a:r>
              <a:rPr lang="pt-BR" sz="1100">
                <a:solidFill>
                  <a:srgbClr val="1A3C7C"/>
                </a:solidFill>
                <a:latin typeface="Helvetica Neue"/>
                <a:ea typeface="Helvetica Neue"/>
                <a:cs typeface="Helvetica Neue"/>
                <a:sym typeface="Helvetica Neue"/>
              </a:rPr>
              <a:t>And efficiencies </a:t>
            </a:r>
            <a:r>
              <a:rPr lang="pt-BR">
                <a:solidFill>
                  <a:srgbClr val="1A3C7C"/>
                </a:solidFill>
                <a:latin typeface="Helvetica Neue"/>
                <a:ea typeface="Helvetica Neue"/>
                <a:cs typeface="Helvetica Neue"/>
                <a:sym typeface="Helvetica Neue"/>
              </a:rPr>
              <a:t>could be accessed in other way</a:t>
            </a:r>
            <a:r>
              <a:rPr lang="pt-BR" sz="1100">
                <a:solidFill>
                  <a:srgbClr val="1A3C7C"/>
                </a:solidFill>
                <a:latin typeface="Helvetica Neue"/>
                <a:ea typeface="Helvetica Neue"/>
                <a:cs typeface="Helvetica Neue"/>
                <a:sym typeface="Helvetica Neue"/>
              </a:rPr>
              <a:t>: </a:t>
            </a:r>
            <a:r>
              <a:rPr lang="pt-BR">
                <a:latin typeface="Helvetica Neue"/>
                <a:ea typeface="Helvetica Neue"/>
                <a:cs typeface="Helvetica Neue"/>
                <a:sym typeface="Helvetica Neue"/>
              </a:rPr>
              <a:t>Access to alternative production technologies that Korf detained</a:t>
            </a:r>
            <a:endParaRPr/>
          </a:p>
          <a:p>
            <a:pPr indent="-298450" lvl="0" marL="457200" rtl="0" algn="l">
              <a:lnSpc>
                <a:spcPct val="150000"/>
              </a:lnSpc>
              <a:spcBef>
                <a:spcPts val="0"/>
              </a:spcBef>
              <a:spcAft>
                <a:spcPts val="0"/>
              </a:spcAft>
              <a:buSzPts val="1100"/>
              <a:buChar char="●"/>
            </a:pPr>
            <a:r>
              <a:rPr lang="pt-BR">
                <a:latin typeface="Helvetica Neue"/>
                <a:ea typeface="Helvetica Neue"/>
                <a:cs typeface="Helvetica Neue"/>
                <a:sym typeface="Helvetica Neue"/>
              </a:rPr>
              <a:t>The acquisition was crucial for the survival of Korf GmbH and its affiliates, including Pains, which faced difficult financial situations </a:t>
            </a:r>
            <a:endParaRPr/>
          </a:p>
          <a:p>
            <a:pPr indent="-228600" lvl="0" marL="457200" rtl="0" algn="l">
              <a:lnSpc>
                <a:spcPct val="150000"/>
              </a:lnSpc>
              <a:spcBef>
                <a:spcPts val="0"/>
              </a:spcBef>
              <a:spcAft>
                <a:spcPts val="0"/>
              </a:spcAft>
              <a:buSzPts val="1100"/>
              <a:buNone/>
            </a:pPr>
            <a:r>
              <a:t/>
            </a:r>
            <a:endParaRPr>
              <a:latin typeface="Helvetica Neue"/>
              <a:ea typeface="Helvetica Neue"/>
              <a:cs typeface="Helvetica Neue"/>
              <a:sym typeface="Helvetica Neue"/>
            </a:endParaRPr>
          </a:p>
          <a:p>
            <a:pPr indent="-298450" lvl="0" marL="457200" rtl="0" algn="l">
              <a:lnSpc>
                <a:spcPct val="150000"/>
              </a:lnSpc>
              <a:spcBef>
                <a:spcPts val="0"/>
              </a:spcBef>
              <a:spcAft>
                <a:spcPts val="0"/>
              </a:spcAft>
              <a:buSzPts val="1100"/>
              <a:buChar char="●"/>
            </a:pPr>
            <a:r>
              <a:rPr lang="pt-BR" sz="1100">
                <a:solidFill>
                  <a:srgbClr val="1A3C7C"/>
                </a:solidFill>
                <a:latin typeface="Helvetica Neue"/>
                <a:ea typeface="Helvetica Neue"/>
                <a:cs typeface="Helvetica Neue"/>
                <a:sym typeface="Helvetica Neue"/>
              </a:rPr>
              <a:t>Cade’s original decision: efficiencies can be achieved through means other than integration</a:t>
            </a:r>
            <a:endParaRPr/>
          </a:p>
          <a:p>
            <a:pPr indent="-298450" lvl="0" marL="457200" rtl="0" algn="l">
              <a:lnSpc>
                <a:spcPct val="150000"/>
              </a:lnSpc>
              <a:spcBef>
                <a:spcPts val="0"/>
              </a:spcBef>
              <a:spcAft>
                <a:spcPts val="0"/>
              </a:spcAft>
              <a:buSzPts val="1100"/>
              <a:buChar char="●"/>
            </a:pPr>
            <a:r>
              <a:rPr lang="pt-BR" sz="1100">
                <a:solidFill>
                  <a:srgbClr val="1A3C7C"/>
                </a:solidFill>
                <a:latin typeface="Helvetica Neue"/>
                <a:ea typeface="Helvetica Neue"/>
                <a:cs typeface="Helvetica Neue"/>
                <a:sym typeface="Helvetica Neue"/>
              </a:rPr>
              <a:t>integration generates significant market power on long steel products without gains for the consumer</a:t>
            </a:r>
            <a:endParaRPr/>
          </a:p>
          <a:p>
            <a:pPr indent="-228600" lvl="0" marL="457200" rtl="0" algn="l">
              <a:lnSpc>
                <a:spcPct val="150000"/>
              </a:lnSpc>
              <a:spcBef>
                <a:spcPts val="0"/>
              </a:spcBef>
              <a:spcAft>
                <a:spcPts val="0"/>
              </a:spcAft>
              <a:buSzPts val="1100"/>
              <a:buNone/>
            </a:pPr>
            <a:r>
              <a:t/>
            </a:r>
            <a:endParaRPr sz="1100">
              <a:solidFill>
                <a:srgbClr val="1A3C7C"/>
              </a:solidFill>
              <a:latin typeface="Helvetica Neue"/>
              <a:ea typeface="Helvetica Neue"/>
              <a:cs typeface="Helvetica Neue"/>
              <a:sym typeface="Helvetica Neue"/>
            </a:endParaRPr>
          </a:p>
        </p:txBody>
      </p:sp>
      <p:sp>
        <p:nvSpPr>
          <p:cNvPr id="134" name="Google Shape;134;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de Título" type="title">
  <p:cSld name="TITLE">
    <p:spTree>
      <p:nvGrpSpPr>
        <p:cNvPr id="11" name="Shape 11"/>
        <p:cNvGrpSpPr/>
        <p:nvPr/>
      </p:nvGrpSpPr>
      <p:grpSpPr>
        <a:xfrm>
          <a:off x="0" y="0"/>
          <a:ext cx="0" cy="0"/>
          <a:chOff x="0" y="0"/>
          <a:chExt cx="0" cy="0"/>
        </a:xfrm>
      </p:grpSpPr>
      <p:sp>
        <p:nvSpPr>
          <p:cNvPr id="12" name="Google Shape;12;p2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Twentieth Centur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o e Título Vertical" type="vertTitleAndTx">
  <p:cSld name="VERTICAL_TITLE_AND_VERTICAL_TEXT">
    <p:spTree>
      <p:nvGrpSpPr>
        <p:cNvPr id="70" name="Shape 70"/>
        <p:cNvGrpSpPr/>
        <p:nvPr/>
      </p:nvGrpSpPr>
      <p:grpSpPr>
        <a:xfrm>
          <a:off x="0" y="0"/>
          <a:ext cx="0" cy="0"/>
          <a:chOff x="0" y="0"/>
          <a:chExt cx="0" cy="0"/>
        </a:xfrm>
      </p:grpSpPr>
      <p:sp>
        <p:nvSpPr>
          <p:cNvPr id="71" name="Google Shape;71;p29"/>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29"/>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 name="Google Shape;73;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e Conteúdo" type="obj">
  <p:cSld name="OBJECT">
    <p:spTree>
      <p:nvGrpSpPr>
        <p:cNvPr id="17" name="Shape 17"/>
        <p:cNvGrpSpPr/>
        <p:nvPr/>
      </p:nvGrpSpPr>
      <p:grpSpPr>
        <a:xfrm>
          <a:off x="0" y="0"/>
          <a:ext cx="0" cy="0"/>
          <a:chOff x="0" y="0"/>
          <a:chExt cx="0" cy="0"/>
        </a:xfrm>
      </p:grpSpPr>
      <p:sp>
        <p:nvSpPr>
          <p:cNvPr id="18" name="Google Shape;18;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2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beçalho da Seção" type="secHead">
  <p:cSld name="SECTION_HEADER">
    <p:spTree>
      <p:nvGrpSpPr>
        <p:cNvPr id="23" name="Shape 23"/>
        <p:cNvGrpSpPr/>
        <p:nvPr/>
      </p:nvGrpSpPr>
      <p:grpSpPr>
        <a:xfrm>
          <a:off x="0" y="0"/>
          <a:ext cx="0" cy="0"/>
          <a:chOff x="0" y="0"/>
          <a:chExt cx="0" cy="0"/>
        </a:xfrm>
      </p:grpSpPr>
      <p:sp>
        <p:nvSpPr>
          <p:cNvPr id="24" name="Google Shape;24;p2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Twentieth Centur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2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uas Partes de Conteúdo" type="twoObj">
  <p:cSld name="TWO_OBJECTS">
    <p:spTree>
      <p:nvGrpSpPr>
        <p:cNvPr id="29" name="Shape 29"/>
        <p:cNvGrpSpPr/>
        <p:nvPr/>
      </p:nvGrpSpPr>
      <p:grpSpPr>
        <a:xfrm>
          <a:off x="0" y="0"/>
          <a:ext cx="0" cy="0"/>
          <a:chOff x="0" y="0"/>
          <a:chExt cx="0" cy="0"/>
        </a:xfrm>
      </p:grpSpPr>
      <p:sp>
        <p:nvSpPr>
          <p:cNvPr id="30" name="Google Shape;30;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2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2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ção" type="twoTxTwoObj">
  <p:cSld name="TWO_OBJECTS_WITH_TEXT">
    <p:spTree>
      <p:nvGrpSpPr>
        <p:cNvPr id="36" name="Shape 36"/>
        <p:cNvGrpSpPr/>
        <p:nvPr/>
      </p:nvGrpSpPr>
      <p:grpSpPr>
        <a:xfrm>
          <a:off x="0" y="0"/>
          <a:ext cx="0" cy="0"/>
          <a:chOff x="0" y="0"/>
          <a:chExt cx="0" cy="0"/>
        </a:xfrm>
      </p:grpSpPr>
      <p:sp>
        <p:nvSpPr>
          <p:cNvPr id="37" name="Google Shape;37;p2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2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2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2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mente Título" type="titleOnly">
  <p:cSld name="TITLE_ONLY">
    <p:spTree>
      <p:nvGrpSpPr>
        <p:cNvPr id="45" name="Shape 45"/>
        <p:cNvGrpSpPr/>
        <p:nvPr/>
      </p:nvGrpSpPr>
      <p:grpSpPr>
        <a:xfrm>
          <a:off x="0" y="0"/>
          <a:ext cx="0" cy="0"/>
          <a:chOff x="0" y="0"/>
          <a:chExt cx="0" cy="0"/>
        </a:xfrm>
      </p:grpSpPr>
      <p:sp>
        <p:nvSpPr>
          <p:cNvPr id="46" name="Google Shape;46;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údo com Legenda" type="objTx">
  <p:cSld name="OBJECT_WITH_CAPTION_TEXT">
    <p:spTree>
      <p:nvGrpSpPr>
        <p:cNvPr id="50" name="Shape 50"/>
        <p:cNvGrpSpPr/>
        <p:nvPr/>
      </p:nvGrpSpPr>
      <p:grpSpPr>
        <a:xfrm>
          <a:off x="0" y="0"/>
          <a:ext cx="0" cy="0"/>
          <a:chOff x="0" y="0"/>
          <a:chExt cx="0" cy="0"/>
        </a:xfrm>
      </p:grpSpPr>
      <p:sp>
        <p:nvSpPr>
          <p:cNvPr id="51" name="Google Shape;51;p2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Twentieth Centur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26"/>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3" name="Google Shape;53;p26"/>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4" name="Google Shape;54;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m com Legenda" type="picTx">
  <p:cSld name="PICTURE_WITH_CAPTION_TEXT">
    <p:spTree>
      <p:nvGrpSpPr>
        <p:cNvPr id="57" name="Shape 57"/>
        <p:cNvGrpSpPr/>
        <p:nvPr/>
      </p:nvGrpSpPr>
      <p:grpSpPr>
        <a:xfrm>
          <a:off x="0" y="0"/>
          <a:ext cx="0" cy="0"/>
          <a:chOff x="0" y="0"/>
          <a:chExt cx="0" cy="0"/>
        </a:xfrm>
      </p:grpSpPr>
      <p:sp>
        <p:nvSpPr>
          <p:cNvPr id="58" name="Google Shape;58;p2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Twentieth Centur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27"/>
          <p:cNvSpPr/>
          <p:nvPr>
            <p:ph idx="2" type="pic"/>
          </p:nvPr>
        </p:nvSpPr>
        <p:spPr>
          <a:xfrm>
            <a:off x="5183188" y="987425"/>
            <a:ext cx="6172200" cy="4873625"/>
          </a:xfrm>
          <a:prstGeom prst="rect">
            <a:avLst/>
          </a:prstGeom>
          <a:noFill/>
          <a:ln>
            <a:noFill/>
          </a:ln>
        </p:spPr>
      </p:sp>
      <p:sp>
        <p:nvSpPr>
          <p:cNvPr id="60" name="Google Shape;60;p27"/>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1" name="Google Shape;61;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e Texto Vertical" type="vertTx">
  <p:cSld name="VERTICAL_TEXT">
    <p:spTree>
      <p:nvGrpSpPr>
        <p:cNvPr id="64" name="Shape 64"/>
        <p:cNvGrpSpPr/>
        <p:nvPr/>
      </p:nvGrpSpPr>
      <p:grpSpPr>
        <a:xfrm>
          <a:off x="0" y="0"/>
          <a:ext cx="0" cy="0"/>
          <a:chOff x="0" y="0"/>
          <a:chExt cx="0" cy="0"/>
        </a:xfrm>
      </p:grpSpPr>
      <p:sp>
        <p:nvSpPr>
          <p:cNvPr id="65" name="Google Shape;65;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28"/>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2.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Twentieth Century"/>
              <a:buNone/>
              <a:defRPr b="0" i="0" sz="4400" u="none" cap="none" strike="noStrike">
                <a:solidFill>
                  <a:schemeClr val="dk1"/>
                </a:solidFill>
                <a:latin typeface="Twentieth Century"/>
                <a:ea typeface="Twentieth Century"/>
                <a:cs typeface="Twentieth Century"/>
                <a:sym typeface="Twentieth Century"/>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Rockwell"/>
                <a:ea typeface="Rockwell"/>
                <a:cs typeface="Rockwell"/>
                <a:sym typeface="Rockwel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Rockwell"/>
                <a:ea typeface="Rockwell"/>
                <a:cs typeface="Rockwell"/>
                <a:sym typeface="Rockwel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Rockwell"/>
                <a:ea typeface="Rockwell"/>
                <a:cs typeface="Rockwell"/>
                <a:sym typeface="Rockwel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ckwell"/>
                <a:ea typeface="Rockwell"/>
                <a:cs typeface="Rockwell"/>
                <a:sym typeface="Rockwel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ckwell"/>
                <a:ea typeface="Rockwell"/>
                <a:cs typeface="Rockwell"/>
                <a:sym typeface="Rockwel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ckwell"/>
                <a:ea typeface="Rockwell"/>
                <a:cs typeface="Rockwell"/>
                <a:sym typeface="Rockwel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ckwell"/>
                <a:ea typeface="Rockwell"/>
                <a:cs typeface="Rockwell"/>
                <a:sym typeface="Rockwel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ckwell"/>
                <a:ea typeface="Rockwell"/>
                <a:cs typeface="Rockwell"/>
                <a:sym typeface="Rockwel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ckwell"/>
                <a:ea typeface="Rockwell"/>
                <a:cs typeface="Rockwell"/>
                <a:sym typeface="Rockwell"/>
              </a:defRPr>
            </a:lvl9pPr>
          </a:lstStyle>
          <a:p/>
        </p:txBody>
      </p:sp>
      <p:sp>
        <p:nvSpPr>
          <p:cNvPr id="8" name="Google Shape;8;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Rockwell"/>
                <a:ea typeface="Rockwell"/>
                <a:cs typeface="Rockwell"/>
                <a:sym typeface="Rockwel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ckwell"/>
                <a:ea typeface="Rockwell"/>
                <a:cs typeface="Rockwell"/>
                <a:sym typeface="Rockwel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ckwell"/>
                <a:ea typeface="Rockwell"/>
                <a:cs typeface="Rockwell"/>
                <a:sym typeface="Rockwel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ckwell"/>
                <a:ea typeface="Rockwell"/>
                <a:cs typeface="Rockwell"/>
                <a:sym typeface="Rockwel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ckwell"/>
                <a:ea typeface="Rockwell"/>
                <a:cs typeface="Rockwell"/>
                <a:sym typeface="Rockwel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ckwell"/>
                <a:ea typeface="Rockwell"/>
                <a:cs typeface="Rockwell"/>
                <a:sym typeface="Rockwel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ckwell"/>
                <a:ea typeface="Rockwell"/>
                <a:cs typeface="Rockwell"/>
                <a:sym typeface="Rockwel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ckwell"/>
                <a:ea typeface="Rockwell"/>
                <a:cs typeface="Rockwell"/>
                <a:sym typeface="Rockwel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ckwell"/>
                <a:ea typeface="Rockwell"/>
                <a:cs typeface="Rockwell"/>
                <a:sym typeface="Rockwell"/>
              </a:defRPr>
            </a:lvl9pPr>
          </a:lstStyle>
          <a:p/>
        </p:txBody>
      </p:sp>
      <p:sp>
        <p:nvSpPr>
          <p:cNvPr id="9" name="Google Shape;9;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Rockwell"/>
                <a:ea typeface="Rockwell"/>
                <a:cs typeface="Rockwell"/>
                <a:sym typeface="Rockwel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ckwell"/>
                <a:ea typeface="Rockwell"/>
                <a:cs typeface="Rockwell"/>
                <a:sym typeface="Rockwel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ckwell"/>
                <a:ea typeface="Rockwell"/>
                <a:cs typeface="Rockwell"/>
                <a:sym typeface="Rockwel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ckwell"/>
                <a:ea typeface="Rockwell"/>
                <a:cs typeface="Rockwell"/>
                <a:sym typeface="Rockwel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ckwell"/>
                <a:ea typeface="Rockwell"/>
                <a:cs typeface="Rockwell"/>
                <a:sym typeface="Rockwel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ckwell"/>
                <a:ea typeface="Rockwell"/>
                <a:cs typeface="Rockwell"/>
                <a:sym typeface="Rockwel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ckwell"/>
                <a:ea typeface="Rockwell"/>
                <a:cs typeface="Rockwell"/>
                <a:sym typeface="Rockwel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ckwell"/>
                <a:ea typeface="Rockwell"/>
                <a:cs typeface="Rockwell"/>
                <a:sym typeface="Rockwel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ckwell"/>
                <a:ea typeface="Rockwell"/>
                <a:cs typeface="Rockwell"/>
                <a:sym typeface="Rockwell"/>
              </a:defRPr>
            </a:lvl9pPr>
          </a:lstStyle>
          <a:p/>
        </p:txBody>
      </p:sp>
      <p:sp>
        <p:nvSpPr>
          <p:cNvPr id="10" name="Google Shape;10;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9pPr>
          </a:lstStyle>
          <a:p>
            <a:pPr indent="0" lvl="0" marL="0" rtl="0" algn="r">
              <a:spcBef>
                <a:spcPts val="0"/>
              </a:spcBef>
              <a:spcAft>
                <a:spcPts val="0"/>
              </a:spcAft>
              <a:buNone/>
            </a:pPr>
            <a:fld id="{00000000-1234-1234-1234-123412341234}" type="slidenum">
              <a:rPr lang="pt-B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2B62"/>
        </a:solidFill>
      </p:bgPr>
    </p:bg>
    <p:spTree>
      <p:nvGrpSpPr>
        <p:cNvPr id="79" name="Shape 79"/>
        <p:cNvGrpSpPr/>
        <p:nvPr/>
      </p:nvGrpSpPr>
      <p:grpSpPr>
        <a:xfrm>
          <a:off x="0" y="0"/>
          <a:ext cx="0" cy="0"/>
          <a:chOff x="0" y="0"/>
          <a:chExt cx="0" cy="0"/>
        </a:xfrm>
      </p:grpSpPr>
      <p:sp>
        <p:nvSpPr>
          <p:cNvPr id="80" name="Google Shape;80;p1"/>
          <p:cNvSpPr txBox="1"/>
          <p:nvPr>
            <p:ph idx="1" type="subTitle"/>
          </p:nvPr>
        </p:nvSpPr>
        <p:spPr>
          <a:xfrm>
            <a:off x="598107" y="4515114"/>
            <a:ext cx="6841800" cy="471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lt1"/>
              </a:buClr>
              <a:buSzPts val="1275"/>
              <a:buNone/>
            </a:pPr>
            <a:r>
              <a:rPr lang="pt-BR" sz="1600">
                <a:solidFill>
                  <a:schemeClr val="lt1"/>
                </a:solidFill>
                <a:latin typeface="Helvetica Neue"/>
                <a:ea typeface="Helvetica Neue"/>
                <a:cs typeface="Helvetica Neue"/>
                <a:sym typeface="Helvetica Neue"/>
              </a:rPr>
              <a:t>André Vereta-Nahoum (andre.nahoum@usp.br)</a:t>
            </a:r>
            <a:endParaRPr sz="1600">
              <a:solidFill>
                <a:schemeClr val="lt1"/>
              </a:solidFill>
              <a:latin typeface="Helvetica Neue"/>
              <a:ea typeface="Helvetica Neue"/>
              <a:cs typeface="Helvetica Neue"/>
              <a:sym typeface="Helvetica Neue"/>
            </a:endParaRPr>
          </a:p>
          <a:p>
            <a:pPr indent="0" lvl="0" marL="0" rtl="0" algn="l">
              <a:lnSpc>
                <a:spcPct val="115000"/>
              </a:lnSpc>
              <a:spcBef>
                <a:spcPts val="0"/>
              </a:spcBef>
              <a:spcAft>
                <a:spcPts val="0"/>
              </a:spcAft>
              <a:buClr>
                <a:schemeClr val="lt1"/>
              </a:buClr>
              <a:buSzPts val="1275"/>
              <a:buNone/>
            </a:pPr>
            <a:r>
              <a:t/>
            </a:r>
            <a:endParaRPr sz="1600">
              <a:solidFill>
                <a:schemeClr val="lt1"/>
              </a:solidFill>
              <a:latin typeface="Helvetica Neue"/>
              <a:ea typeface="Helvetica Neue"/>
              <a:cs typeface="Helvetica Neue"/>
              <a:sym typeface="Helvetica Neue"/>
            </a:endParaRPr>
          </a:p>
          <a:p>
            <a:pPr indent="0" lvl="0" marL="0" rtl="0" algn="l">
              <a:lnSpc>
                <a:spcPct val="115000"/>
              </a:lnSpc>
              <a:spcBef>
                <a:spcPts val="0"/>
              </a:spcBef>
              <a:spcAft>
                <a:spcPts val="0"/>
              </a:spcAft>
              <a:buClr>
                <a:schemeClr val="lt1"/>
              </a:buClr>
              <a:buSzPts val="1275"/>
              <a:buNone/>
            </a:pPr>
            <a:r>
              <a:rPr lang="pt-BR" sz="1600">
                <a:solidFill>
                  <a:schemeClr val="lt1"/>
                </a:solidFill>
                <a:latin typeface="Helvetica Neue"/>
                <a:ea typeface="Helvetica Neue"/>
                <a:cs typeface="Helvetica Neue"/>
                <a:sym typeface="Helvetica Neue"/>
              </a:rPr>
              <a:t>Tales Mançano (mancano.tales@usp.br)</a:t>
            </a:r>
            <a:endParaRPr sz="1125">
              <a:solidFill>
                <a:schemeClr val="lt1"/>
              </a:solidFill>
              <a:latin typeface="Helvetica Neue"/>
              <a:ea typeface="Helvetica Neue"/>
              <a:cs typeface="Helvetica Neue"/>
              <a:sym typeface="Helvetica Neue"/>
            </a:endParaRPr>
          </a:p>
        </p:txBody>
      </p:sp>
      <p:pic>
        <p:nvPicPr>
          <p:cNvPr id="81" name="Google Shape;81;p1"/>
          <p:cNvPicPr preferRelativeResize="0"/>
          <p:nvPr/>
        </p:nvPicPr>
        <p:blipFill rotWithShape="1">
          <a:blip r:embed="rId3">
            <a:alphaModFix/>
          </a:blip>
          <a:srcRect b="0" l="0" r="0" t="0"/>
          <a:stretch/>
        </p:blipFill>
        <p:spPr>
          <a:xfrm>
            <a:off x="875607" y="6272588"/>
            <a:ext cx="4372494" cy="313229"/>
          </a:xfrm>
          <a:prstGeom prst="rect">
            <a:avLst/>
          </a:prstGeom>
          <a:noFill/>
          <a:ln>
            <a:noFill/>
          </a:ln>
        </p:spPr>
      </p:pic>
      <p:sp>
        <p:nvSpPr>
          <p:cNvPr id="82" name="Google Shape;82;p1"/>
          <p:cNvSpPr txBox="1"/>
          <p:nvPr/>
        </p:nvSpPr>
        <p:spPr>
          <a:xfrm>
            <a:off x="598100" y="1775222"/>
            <a:ext cx="8222100" cy="838800"/>
          </a:xfrm>
          <a:prstGeom prst="rect">
            <a:avLst/>
          </a:prstGeom>
          <a:noFill/>
          <a:ln>
            <a:noFill/>
          </a:ln>
        </p:spPr>
        <p:txBody>
          <a:bodyPr anchorCtr="0" anchor="b" bIns="91425" lIns="91425" spcFirstLastPara="1" rIns="91425" wrap="square" tIns="91425">
            <a:normAutofit fontScale="62500"/>
          </a:bodyPr>
          <a:lstStyle/>
          <a:p>
            <a:pPr indent="0" lvl="0" marL="0" rtl="0" algn="l">
              <a:lnSpc>
                <a:spcPct val="90000"/>
              </a:lnSpc>
              <a:spcBef>
                <a:spcPts val="0"/>
              </a:spcBef>
              <a:spcAft>
                <a:spcPts val="0"/>
              </a:spcAft>
              <a:buClr>
                <a:schemeClr val="lt1"/>
              </a:buClr>
              <a:buSzPct val="97402"/>
              <a:buFont typeface="Twentieth Century"/>
              <a:buNone/>
            </a:pPr>
            <a:r>
              <a:rPr b="1" lang="pt-BR" sz="6160">
                <a:solidFill>
                  <a:schemeClr val="lt1"/>
                </a:solidFill>
                <a:latin typeface="Helvetica Neue"/>
                <a:ea typeface="Helvetica Neue"/>
                <a:cs typeface="Helvetica Neue"/>
                <a:sym typeface="Helvetica Neue"/>
              </a:rPr>
              <a:t>Antitruste como política industrial</a:t>
            </a:r>
            <a:endParaRPr sz="4360">
              <a:solidFill>
                <a:srgbClr val="FFFFFF"/>
              </a:solidFill>
              <a:latin typeface="Roboto"/>
              <a:ea typeface="Roboto"/>
              <a:cs typeface="Roboto"/>
              <a:sym typeface="Roboto"/>
            </a:endParaRPr>
          </a:p>
        </p:txBody>
      </p:sp>
      <p:sp>
        <p:nvSpPr>
          <p:cNvPr id="83" name="Google Shape;83;p1"/>
          <p:cNvSpPr txBox="1"/>
          <p:nvPr/>
        </p:nvSpPr>
        <p:spPr>
          <a:xfrm>
            <a:off x="598088" y="2715913"/>
            <a:ext cx="8222100" cy="432900"/>
          </a:xfrm>
          <a:prstGeom prst="rect">
            <a:avLst/>
          </a:prstGeom>
          <a:noFill/>
          <a:ln>
            <a:noFill/>
          </a:ln>
        </p:spPr>
        <p:txBody>
          <a:bodyPr anchorCtr="0" anchor="t" bIns="91425" lIns="91425" spcFirstLastPara="1" rIns="91425" wrap="square" tIns="91425">
            <a:normAutofit fontScale="25000" lnSpcReduction="20000"/>
          </a:bodyPr>
          <a:lstStyle/>
          <a:p>
            <a:pPr indent="0" lvl="0" marL="0" rtl="0" algn="l">
              <a:lnSpc>
                <a:spcPct val="90000"/>
              </a:lnSpc>
              <a:spcBef>
                <a:spcPts val="0"/>
              </a:spcBef>
              <a:spcAft>
                <a:spcPts val="0"/>
              </a:spcAft>
              <a:buClr>
                <a:schemeClr val="lt1"/>
              </a:buClr>
              <a:buSzPct val="100000"/>
              <a:buFont typeface="Twentieth Century"/>
              <a:buNone/>
            </a:pPr>
            <a:r>
              <a:rPr b="1" lang="pt-BR" sz="6000">
                <a:solidFill>
                  <a:schemeClr val="lt1"/>
                </a:solidFill>
                <a:latin typeface="Helvetica Neue"/>
                <a:ea typeface="Helvetica Neue"/>
                <a:cs typeface="Helvetica Neue"/>
                <a:sym typeface="Helvetica Neue"/>
              </a:rPr>
              <a:t>As fusões apoiadas pelo governo como política industrial passiva no Brasil (1995-2002)</a:t>
            </a:r>
            <a:endParaRPr b="1" sz="6000">
              <a:solidFill>
                <a:schemeClr val="lt1"/>
              </a:solidFill>
              <a:latin typeface="Helvetica Neue"/>
              <a:ea typeface="Helvetica Neue"/>
              <a:cs typeface="Helvetica Neue"/>
              <a:sym typeface="Helvetica Neue"/>
            </a:endParaRPr>
          </a:p>
          <a:p>
            <a:pPr indent="0" lvl="0" marL="0" rtl="0" algn="l">
              <a:spcBef>
                <a:spcPts val="0"/>
              </a:spcBef>
              <a:spcAft>
                <a:spcPts val="0"/>
              </a:spcAft>
              <a:buNone/>
            </a:pPr>
            <a:r>
              <a:t/>
            </a:r>
            <a:endParaRPr sz="2100">
              <a:solidFill>
                <a:srgbClr val="FFFFFF"/>
              </a:solidFill>
              <a:latin typeface="Roboto"/>
              <a:ea typeface="Roboto"/>
              <a:cs typeface="Roboto"/>
              <a:sym typeface="Roboto"/>
            </a:endParaRPr>
          </a:p>
        </p:txBody>
      </p:sp>
      <p:pic>
        <p:nvPicPr>
          <p:cNvPr id="84" name="Google Shape;84;p1" title="fapesp-logo.png"/>
          <p:cNvPicPr preferRelativeResize="0"/>
          <p:nvPr/>
        </p:nvPicPr>
        <p:blipFill>
          <a:blip r:embed="rId4">
            <a:alphaModFix/>
          </a:blip>
          <a:stretch>
            <a:fillRect/>
          </a:stretch>
        </p:blipFill>
        <p:spPr>
          <a:xfrm>
            <a:off x="8855151" y="5998427"/>
            <a:ext cx="3130549" cy="6727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12"/>
          <p:cNvSpPr txBox="1"/>
          <p:nvPr>
            <p:ph type="title"/>
          </p:nvPr>
        </p:nvSpPr>
        <p:spPr>
          <a:xfrm>
            <a:off x="4" y="1"/>
            <a:ext cx="11127000" cy="1325700"/>
          </a:xfrm>
          <a:prstGeom prst="rect">
            <a:avLst/>
          </a:prstGeom>
          <a:noFill/>
          <a:ln>
            <a:noFill/>
          </a:ln>
        </p:spPr>
        <p:txBody>
          <a:bodyPr anchorCtr="0" anchor="ctr" bIns="45700" lIns="91425" spcFirstLastPara="1" rIns="91425" wrap="square" tIns="45700">
            <a:noAutofit/>
          </a:bodyPr>
          <a:lstStyle/>
          <a:p>
            <a:pPr indent="457200" lvl="0" marL="0" rtl="0" algn="l">
              <a:lnSpc>
                <a:spcPct val="90000"/>
              </a:lnSpc>
              <a:spcBef>
                <a:spcPts val="0"/>
              </a:spcBef>
              <a:spcAft>
                <a:spcPts val="0"/>
              </a:spcAft>
              <a:buClr>
                <a:srgbClr val="002F6D"/>
              </a:buClr>
              <a:buSzPts val="5400"/>
              <a:buNone/>
            </a:pPr>
            <a:r>
              <a:rPr b="1" lang="pt-BR" sz="4000">
                <a:solidFill>
                  <a:srgbClr val="1A3C7C"/>
                </a:solidFill>
                <a:latin typeface="Helvetica Neue"/>
                <a:ea typeface="Helvetica Neue"/>
                <a:cs typeface="Helvetica Neue"/>
                <a:sym typeface="Helvetica Neue"/>
              </a:rPr>
              <a:t>Dimensões Políticas</a:t>
            </a:r>
            <a:endParaRPr b="1" sz="3600">
              <a:solidFill>
                <a:srgbClr val="1A3C7C"/>
              </a:solidFill>
              <a:latin typeface="Helvetica Neue"/>
              <a:ea typeface="Helvetica Neue"/>
              <a:cs typeface="Helvetica Neue"/>
              <a:sym typeface="Helvetica Neue"/>
            </a:endParaRPr>
          </a:p>
        </p:txBody>
      </p:sp>
      <p:sp>
        <p:nvSpPr>
          <p:cNvPr id="144" name="Google Shape;144;p12"/>
          <p:cNvSpPr txBox="1"/>
          <p:nvPr/>
        </p:nvSpPr>
        <p:spPr>
          <a:xfrm>
            <a:off x="4686679" y="1176085"/>
            <a:ext cx="7766283" cy="2551088"/>
          </a:xfrm>
          <a:prstGeom prst="rect">
            <a:avLst/>
          </a:prstGeom>
          <a:noFill/>
          <a:ln>
            <a:noFill/>
          </a:ln>
        </p:spPr>
        <p:txBody>
          <a:bodyPr anchorCtr="0" anchor="t" bIns="45700" lIns="91425" spcFirstLastPara="1" rIns="91425" wrap="square" tIns="45700">
            <a:normAutofit/>
          </a:bodyPr>
          <a:lstStyle/>
          <a:p>
            <a:pPr indent="0" lvl="0" marL="0" marR="0" rtl="0" algn="l">
              <a:lnSpc>
                <a:spcPct val="150000"/>
              </a:lnSpc>
              <a:spcBef>
                <a:spcPts val="0"/>
              </a:spcBef>
              <a:spcAft>
                <a:spcPts val="0"/>
              </a:spcAft>
              <a:buNone/>
            </a:pPr>
            <a:r>
              <a:t/>
            </a:r>
            <a:endParaRPr b="0" i="0" sz="2800" u="none" cap="none" strike="noStrike">
              <a:solidFill>
                <a:srgbClr val="1A3C7C"/>
              </a:solidFill>
              <a:latin typeface="Arial"/>
              <a:ea typeface="Arial"/>
              <a:cs typeface="Arial"/>
              <a:sym typeface="Arial"/>
            </a:endParaRPr>
          </a:p>
          <a:p>
            <a:pPr indent="0" lvl="0" marL="0" marR="0" rtl="0" algn="l">
              <a:lnSpc>
                <a:spcPct val="150000"/>
              </a:lnSpc>
              <a:spcBef>
                <a:spcPts val="0"/>
              </a:spcBef>
              <a:spcAft>
                <a:spcPts val="0"/>
              </a:spcAft>
              <a:buNone/>
            </a:pPr>
            <a:r>
              <a:t/>
            </a:r>
            <a:endParaRPr b="0" i="0" sz="2800" u="none" cap="none" strike="noStrike">
              <a:solidFill>
                <a:srgbClr val="002F6D"/>
              </a:solidFill>
              <a:latin typeface="Helvetica Neue"/>
              <a:ea typeface="Helvetica Neue"/>
              <a:cs typeface="Helvetica Neue"/>
              <a:sym typeface="Helvetica Neue"/>
            </a:endParaRPr>
          </a:p>
          <a:p>
            <a:pPr indent="0" lvl="0" marL="0" marR="0" rtl="0" algn="l">
              <a:lnSpc>
                <a:spcPct val="150000"/>
              </a:lnSpc>
              <a:spcBef>
                <a:spcPts val="0"/>
              </a:spcBef>
              <a:spcAft>
                <a:spcPts val="0"/>
              </a:spcAft>
              <a:buNone/>
            </a:pPr>
            <a:r>
              <a:t/>
            </a:r>
            <a:endParaRPr b="0" i="0" sz="2800" u="none" cap="none" strike="noStrike">
              <a:solidFill>
                <a:srgbClr val="002F6D"/>
              </a:solidFill>
              <a:latin typeface="Helvetica Neue"/>
              <a:ea typeface="Helvetica Neue"/>
              <a:cs typeface="Helvetica Neue"/>
              <a:sym typeface="Helvetica Neue"/>
            </a:endParaRPr>
          </a:p>
        </p:txBody>
      </p:sp>
      <p:sp>
        <p:nvSpPr>
          <p:cNvPr id="145" name="Google Shape;145;p12"/>
          <p:cNvSpPr txBox="1"/>
          <p:nvPr/>
        </p:nvSpPr>
        <p:spPr>
          <a:xfrm>
            <a:off x="556750" y="1176075"/>
            <a:ext cx="11127000" cy="50949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0"/>
              </a:spcAft>
              <a:buClr>
                <a:schemeClr val="dk1"/>
              </a:buClr>
              <a:buSzPts val="1100"/>
              <a:buFont typeface="Arial"/>
              <a:buNone/>
            </a:pPr>
            <a:r>
              <a:rPr b="1" lang="pt-BR" sz="2600">
                <a:solidFill>
                  <a:srgbClr val="1A3C7C"/>
                </a:solidFill>
                <a:latin typeface="Helvetica Neue"/>
                <a:ea typeface="Helvetica Neue"/>
                <a:cs typeface="Helvetica Neue"/>
                <a:sym typeface="Helvetica Neue"/>
              </a:rPr>
              <a:t>Posição do Poder Executivo:</a:t>
            </a:r>
            <a:endParaRPr b="1" sz="2600">
              <a:solidFill>
                <a:srgbClr val="1A3C7C"/>
              </a:solidFill>
              <a:latin typeface="Helvetica Neue"/>
              <a:ea typeface="Helvetica Neue"/>
              <a:cs typeface="Helvetica Neue"/>
              <a:sym typeface="Helvetica Neue"/>
            </a:endParaRPr>
          </a:p>
          <a:p>
            <a:pPr indent="-393700" lvl="0" marL="457200" rtl="0" algn="l">
              <a:lnSpc>
                <a:spcPct val="115000"/>
              </a:lnSpc>
              <a:spcBef>
                <a:spcPts val="0"/>
              </a:spcBef>
              <a:spcAft>
                <a:spcPts val="0"/>
              </a:spcAft>
              <a:buClr>
                <a:srgbClr val="1A3C7C"/>
              </a:buClr>
              <a:buSzPts val="2600"/>
              <a:buFont typeface="Helvetica Neue"/>
              <a:buChar char="●"/>
            </a:pPr>
            <a:r>
              <a:rPr i="1" lang="pt-BR" sz="2600">
                <a:solidFill>
                  <a:srgbClr val="1A3C7C"/>
                </a:solidFill>
                <a:latin typeface="Helvetica Neue"/>
                <a:ea typeface="Helvetica Neue"/>
                <a:cs typeface="Helvetica Neue"/>
                <a:sym typeface="Helvetica Neue"/>
              </a:rPr>
              <a:t>"Fusões representam o caminho para a competitividade na era da globalização" (MJ/FHC)</a:t>
            </a:r>
            <a:endParaRPr b="1" sz="2600">
              <a:solidFill>
                <a:srgbClr val="1A3C7C"/>
              </a:solidFill>
              <a:latin typeface="Helvetica Neue"/>
              <a:ea typeface="Helvetica Neue"/>
              <a:cs typeface="Helvetica Neue"/>
              <a:sym typeface="Helvetica Neue"/>
            </a:endParaRPr>
          </a:p>
          <a:p>
            <a:pPr indent="-393700" lvl="0" marL="457200" rtl="0" algn="l">
              <a:lnSpc>
                <a:spcPct val="115000"/>
              </a:lnSpc>
              <a:spcBef>
                <a:spcPts val="0"/>
              </a:spcBef>
              <a:spcAft>
                <a:spcPts val="0"/>
              </a:spcAft>
              <a:buClr>
                <a:srgbClr val="1A3C7C"/>
              </a:buClr>
              <a:buSzPts val="2600"/>
              <a:buFont typeface="Helvetica Neue"/>
              <a:buChar char="●"/>
            </a:pPr>
            <a:r>
              <a:rPr lang="pt-BR" sz="2600">
                <a:solidFill>
                  <a:srgbClr val="1A3C7C"/>
                </a:solidFill>
                <a:latin typeface="Helvetica Neue"/>
                <a:ea typeface="Helvetica Neue"/>
                <a:cs typeface="Helvetica Neue"/>
                <a:sym typeface="Helvetica Neue"/>
              </a:rPr>
              <a:t>O Ministro da Justiça interveio diretamente, contrariando o espírito da legislação recém-promulgada</a:t>
            </a:r>
            <a:endParaRPr sz="2600">
              <a:solidFill>
                <a:srgbClr val="1A3C7C"/>
              </a:solidFill>
              <a:latin typeface="Helvetica Neue"/>
              <a:ea typeface="Helvetica Neue"/>
              <a:cs typeface="Helvetica Neue"/>
              <a:sym typeface="Helvetica Neue"/>
            </a:endParaRPr>
          </a:p>
          <a:p>
            <a:pPr indent="0" lvl="0" marL="0" rtl="0" algn="l">
              <a:lnSpc>
                <a:spcPct val="115000"/>
              </a:lnSpc>
              <a:spcBef>
                <a:spcPts val="0"/>
              </a:spcBef>
              <a:spcAft>
                <a:spcPts val="0"/>
              </a:spcAft>
              <a:buClr>
                <a:schemeClr val="dk1"/>
              </a:buClr>
              <a:buSzPts val="1100"/>
              <a:buFont typeface="Arial"/>
              <a:buNone/>
            </a:pPr>
            <a:r>
              <a:t/>
            </a:r>
            <a:endParaRPr b="1" sz="2600">
              <a:solidFill>
                <a:srgbClr val="1A3C7C"/>
              </a:solidFill>
              <a:latin typeface="Helvetica Neue"/>
              <a:ea typeface="Helvetica Neue"/>
              <a:cs typeface="Helvetica Neue"/>
              <a:sym typeface="Helvetica Neue"/>
            </a:endParaRPr>
          </a:p>
          <a:p>
            <a:pPr indent="0" lvl="0" marL="0" rtl="0" algn="l">
              <a:lnSpc>
                <a:spcPct val="115000"/>
              </a:lnSpc>
              <a:spcBef>
                <a:spcPts val="0"/>
              </a:spcBef>
              <a:spcAft>
                <a:spcPts val="0"/>
              </a:spcAft>
              <a:buClr>
                <a:schemeClr val="dk1"/>
              </a:buClr>
              <a:buSzPts val="1100"/>
              <a:buFont typeface="Arial"/>
              <a:buNone/>
            </a:pPr>
            <a:r>
              <a:rPr b="1" lang="pt-BR" sz="2600">
                <a:solidFill>
                  <a:srgbClr val="1A3C7C"/>
                </a:solidFill>
                <a:latin typeface="Helvetica Neue"/>
                <a:ea typeface="Helvetica Neue"/>
                <a:cs typeface="Helvetica Neue"/>
                <a:sym typeface="Helvetica Neue"/>
              </a:rPr>
              <a:t>Consequências Institucionais:</a:t>
            </a:r>
            <a:endParaRPr b="1" sz="2600">
              <a:solidFill>
                <a:srgbClr val="1A3C7C"/>
              </a:solidFill>
              <a:latin typeface="Helvetica Neue"/>
              <a:ea typeface="Helvetica Neue"/>
              <a:cs typeface="Helvetica Neue"/>
              <a:sym typeface="Helvetica Neue"/>
            </a:endParaRPr>
          </a:p>
          <a:p>
            <a:pPr indent="-393700" lvl="0" marL="457200" rtl="0" algn="l">
              <a:lnSpc>
                <a:spcPct val="115000"/>
              </a:lnSpc>
              <a:spcBef>
                <a:spcPts val="0"/>
              </a:spcBef>
              <a:spcAft>
                <a:spcPts val="0"/>
              </a:spcAft>
              <a:buClr>
                <a:srgbClr val="1A3C7C"/>
              </a:buClr>
              <a:buSzPts val="2600"/>
              <a:buFont typeface="Helvetica Neue"/>
              <a:buChar char="●"/>
            </a:pPr>
            <a:r>
              <a:rPr lang="pt-BR" sz="2600">
                <a:solidFill>
                  <a:srgbClr val="1A3C7C"/>
                </a:solidFill>
                <a:latin typeface="Helvetica Neue"/>
                <a:ea typeface="Helvetica Neue"/>
                <a:cs typeface="Helvetica Neue"/>
                <a:sym typeface="Helvetica Neue"/>
              </a:rPr>
              <a:t>"Racionalização" da política antitruste após ameaça de reforma</a:t>
            </a:r>
            <a:endParaRPr sz="2600">
              <a:solidFill>
                <a:srgbClr val="1A3C7C"/>
              </a:solidFill>
              <a:latin typeface="Helvetica Neue"/>
              <a:ea typeface="Helvetica Neue"/>
              <a:cs typeface="Helvetica Neue"/>
              <a:sym typeface="Helvetica Neue"/>
            </a:endParaRPr>
          </a:p>
          <a:p>
            <a:pPr indent="-393700" lvl="0" marL="457200" rtl="0" algn="l">
              <a:lnSpc>
                <a:spcPct val="115000"/>
              </a:lnSpc>
              <a:spcBef>
                <a:spcPts val="0"/>
              </a:spcBef>
              <a:spcAft>
                <a:spcPts val="0"/>
              </a:spcAft>
              <a:buClr>
                <a:srgbClr val="1A3C7C"/>
              </a:buClr>
              <a:buSzPts val="2600"/>
              <a:buFont typeface="Helvetica Neue"/>
              <a:buChar char="●"/>
            </a:pPr>
            <a:r>
              <a:rPr lang="pt-BR" sz="2600">
                <a:solidFill>
                  <a:srgbClr val="1A3C7C"/>
                </a:solidFill>
                <a:latin typeface="Helvetica Neue"/>
                <a:ea typeface="Helvetica Neue"/>
                <a:cs typeface="Helvetica Neue"/>
                <a:sym typeface="Helvetica Neue"/>
              </a:rPr>
              <a:t>Substituição de conselheiros do CADE por economistas de custos de transação ("não me causem problemas!", Cardoso)</a:t>
            </a:r>
            <a:endParaRPr sz="2600">
              <a:solidFill>
                <a:srgbClr val="1A3C7C"/>
              </a:solidFill>
              <a:latin typeface="Helvetica Neue"/>
              <a:ea typeface="Helvetica Neue"/>
              <a:cs typeface="Helvetica Neue"/>
              <a:sym typeface="Helvetica Neue"/>
            </a:endParaRPr>
          </a:p>
          <a:p>
            <a:pPr indent="-393700" lvl="0" marL="457200" rtl="0" algn="l">
              <a:lnSpc>
                <a:spcPct val="115000"/>
              </a:lnSpc>
              <a:spcBef>
                <a:spcPts val="0"/>
              </a:spcBef>
              <a:spcAft>
                <a:spcPts val="0"/>
              </a:spcAft>
              <a:buClr>
                <a:srgbClr val="1A3C7C"/>
              </a:buClr>
              <a:buSzPts val="2600"/>
              <a:buFont typeface="Helvetica Neue"/>
              <a:buChar char="●"/>
            </a:pPr>
            <a:r>
              <a:rPr lang="pt-BR" sz="2600">
                <a:solidFill>
                  <a:srgbClr val="1A3C7C"/>
                </a:solidFill>
                <a:latin typeface="Helvetica Neue"/>
                <a:ea typeface="Helvetica Neue"/>
                <a:cs typeface="Helvetica Neue"/>
                <a:sym typeface="Helvetica Neue"/>
              </a:rPr>
              <a:t>Redução do poder regulatório estatal sobre as estruturas de mercado</a:t>
            </a:r>
            <a:endParaRPr sz="2600">
              <a:solidFill>
                <a:srgbClr val="1A3C7C"/>
              </a:solidFill>
              <a:latin typeface="Helvetica Neue"/>
              <a:ea typeface="Helvetica Neue"/>
              <a:cs typeface="Helvetica Neue"/>
              <a:sym typeface="Helvetica Neue"/>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9" name="Shape 149"/>
        <p:cNvGrpSpPr/>
        <p:nvPr/>
      </p:nvGrpSpPr>
      <p:grpSpPr>
        <a:xfrm>
          <a:off x="0" y="0"/>
          <a:ext cx="0" cy="0"/>
          <a:chOff x="0" y="0"/>
          <a:chExt cx="0" cy="0"/>
        </a:xfrm>
      </p:grpSpPr>
      <p:sp>
        <p:nvSpPr>
          <p:cNvPr id="150" name="Google Shape;150;p13"/>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51" name="Google Shape;151;p13"/>
          <p:cNvSpPr/>
          <p:nvPr/>
        </p:nvSpPr>
        <p:spPr>
          <a:xfrm>
            <a:off x="0" y="0"/>
            <a:ext cx="5471700" cy="6871800"/>
          </a:xfrm>
          <a:prstGeom prst="rect">
            <a:avLst/>
          </a:prstGeom>
          <a:solidFill>
            <a:srgbClr val="82766A">
              <a:alpha val="1490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descr="A person in a suit and tie&#10;&#10;AI-generated content may be incorrect." id="152" name="Google Shape;152;p13"/>
          <p:cNvPicPr preferRelativeResize="0"/>
          <p:nvPr/>
        </p:nvPicPr>
        <p:blipFill rotWithShape="1">
          <a:blip r:embed="rId3">
            <a:alphaModFix/>
          </a:blip>
          <a:srcRect b="766" l="0" r="-2" t="0"/>
          <a:stretch/>
        </p:blipFill>
        <p:spPr>
          <a:xfrm>
            <a:off x="2957775" y="0"/>
            <a:ext cx="10366539" cy="7661886"/>
          </a:xfrm>
          <a:custGeom>
            <a:rect b="b" l="l" r="r" t="t"/>
            <a:pathLst>
              <a:path extrusionOk="0" h="6871647" w="9276545">
                <a:moveTo>
                  <a:pt x="9276545" y="0"/>
                </a:moveTo>
                <a:lnTo>
                  <a:pt x="9276545" y="6858000"/>
                </a:lnTo>
                <a:lnTo>
                  <a:pt x="1546051" y="6871647"/>
                </a:lnTo>
                <a:lnTo>
                  <a:pt x="1535751" y="6828910"/>
                </a:lnTo>
                <a:cubicBezTo>
                  <a:pt x="1530460" y="6775140"/>
                  <a:pt x="1515370" y="6618042"/>
                  <a:pt x="1514301" y="6549029"/>
                </a:cubicBezTo>
                <a:cubicBezTo>
                  <a:pt x="1518045" y="6491396"/>
                  <a:pt x="1528503" y="6450608"/>
                  <a:pt x="1529339" y="6414828"/>
                </a:cubicBezTo>
                <a:cubicBezTo>
                  <a:pt x="1525062" y="6359280"/>
                  <a:pt x="1502062" y="6307149"/>
                  <a:pt x="1493941" y="6268848"/>
                </a:cubicBezTo>
                <a:cubicBezTo>
                  <a:pt x="1502669" y="6254191"/>
                  <a:pt x="1469920" y="6200171"/>
                  <a:pt x="1480613" y="6185025"/>
                </a:cubicBezTo>
                <a:cubicBezTo>
                  <a:pt x="1481020" y="6164522"/>
                  <a:pt x="1458164" y="6060790"/>
                  <a:pt x="1443364" y="6018360"/>
                </a:cubicBezTo>
                <a:cubicBezTo>
                  <a:pt x="1426694" y="5970758"/>
                  <a:pt x="1390307" y="5920074"/>
                  <a:pt x="1380584" y="5899407"/>
                </a:cubicBezTo>
                <a:cubicBezTo>
                  <a:pt x="1370860" y="5878740"/>
                  <a:pt x="1392244" y="5920877"/>
                  <a:pt x="1385023" y="5894356"/>
                </a:cubicBezTo>
                <a:cubicBezTo>
                  <a:pt x="1377800" y="5867835"/>
                  <a:pt x="1345702" y="5770498"/>
                  <a:pt x="1337254" y="5740279"/>
                </a:cubicBezTo>
                <a:cubicBezTo>
                  <a:pt x="1353956" y="5738860"/>
                  <a:pt x="1323673" y="5722040"/>
                  <a:pt x="1334321" y="5713042"/>
                </a:cubicBezTo>
                <a:cubicBezTo>
                  <a:pt x="1343675" y="5706701"/>
                  <a:pt x="1336672" y="5700118"/>
                  <a:pt x="1335877" y="5692870"/>
                </a:cubicBezTo>
                <a:cubicBezTo>
                  <a:pt x="1343201" y="5683812"/>
                  <a:pt x="1329617" y="5652064"/>
                  <a:pt x="1319978" y="5643427"/>
                </a:cubicBezTo>
                <a:cubicBezTo>
                  <a:pt x="1286551" y="5622177"/>
                  <a:pt x="1310947" y="5579803"/>
                  <a:pt x="1285321" y="5562271"/>
                </a:cubicBezTo>
                <a:cubicBezTo>
                  <a:pt x="1281540" y="5556238"/>
                  <a:pt x="1279983" y="5550455"/>
                  <a:pt x="1279815" y="5544867"/>
                </a:cubicBezTo>
                <a:lnTo>
                  <a:pt x="1282507" y="5529404"/>
                </a:lnTo>
                <a:lnTo>
                  <a:pt x="1289604" y="5525378"/>
                </a:lnTo>
                <a:lnTo>
                  <a:pt x="1287766" y="5515726"/>
                </a:lnTo>
                <a:lnTo>
                  <a:pt x="1288829" y="5513051"/>
                </a:lnTo>
                <a:cubicBezTo>
                  <a:pt x="1290896" y="5507946"/>
                  <a:pt x="1292688" y="5502897"/>
                  <a:pt x="1293373" y="5497833"/>
                </a:cubicBezTo>
                <a:cubicBezTo>
                  <a:pt x="1288690" y="5483829"/>
                  <a:pt x="1272696" y="5459278"/>
                  <a:pt x="1260736" y="5429027"/>
                </a:cubicBezTo>
                <a:cubicBezTo>
                  <a:pt x="1238579" y="5396416"/>
                  <a:pt x="1238884" y="5351600"/>
                  <a:pt x="1221610" y="5316328"/>
                </a:cubicBezTo>
                <a:lnTo>
                  <a:pt x="1216099" y="5309330"/>
                </a:lnTo>
                <a:lnTo>
                  <a:pt x="1217278" y="5279477"/>
                </a:lnTo>
                <a:cubicBezTo>
                  <a:pt x="1221588" y="5274318"/>
                  <a:pt x="1222716" y="5266940"/>
                  <a:pt x="1218469" y="5260597"/>
                </a:cubicBezTo>
                <a:lnTo>
                  <a:pt x="1206220" y="5152555"/>
                </a:lnTo>
                <a:cubicBezTo>
                  <a:pt x="1205294" y="5116878"/>
                  <a:pt x="1196908" y="5101727"/>
                  <a:pt x="1212921" y="5046536"/>
                </a:cubicBezTo>
                <a:cubicBezTo>
                  <a:pt x="1234138" y="4987918"/>
                  <a:pt x="1204801" y="4903116"/>
                  <a:pt x="1212183" y="4837345"/>
                </a:cubicBezTo>
                <a:cubicBezTo>
                  <a:pt x="1183151" y="4802424"/>
                  <a:pt x="1209228" y="4821062"/>
                  <a:pt x="1202048" y="4784195"/>
                </a:cubicBezTo>
                <a:cubicBezTo>
                  <a:pt x="1202483" y="4760878"/>
                  <a:pt x="1202919" y="4737561"/>
                  <a:pt x="1203354" y="4714245"/>
                </a:cubicBezTo>
                <a:lnTo>
                  <a:pt x="1201502" y="4700836"/>
                </a:lnTo>
                <a:lnTo>
                  <a:pt x="1194919" y="4697224"/>
                </a:lnTo>
                <a:lnTo>
                  <a:pt x="1187792" y="4677162"/>
                </a:lnTo>
                <a:cubicBezTo>
                  <a:pt x="1186060" y="4669625"/>
                  <a:pt x="1185291" y="4661478"/>
                  <a:pt x="1186080" y="4652429"/>
                </a:cubicBezTo>
                <a:cubicBezTo>
                  <a:pt x="1199189" y="4622456"/>
                  <a:pt x="1167081" y="4571771"/>
                  <a:pt x="1184722" y="4534840"/>
                </a:cubicBezTo>
                <a:cubicBezTo>
                  <a:pt x="1182407" y="4499077"/>
                  <a:pt x="1175424" y="4460227"/>
                  <a:pt x="1172188" y="4437851"/>
                </a:cubicBezTo>
                <a:cubicBezTo>
                  <a:pt x="1161331" y="4428466"/>
                  <a:pt x="1178123" y="4398274"/>
                  <a:pt x="1165306" y="4400581"/>
                </a:cubicBezTo>
                <a:cubicBezTo>
                  <a:pt x="1171061" y="4389819"/>
                  <a:pt x="1173552" y="4346771"/>
                  <a:pt x="1168602" y="4335651"/>
                </a:cubicBezTo>
                <a:lnTo>
                  <a:pt x="1178384" y="4280215"/>
                </a:lnTo>
                <a:lnTo>
                  <a:pt x="1177294" y="4274660"/>
                </a:lnTo>
                <a:cubicBezTo>
                  <a:pt x="1177138" y="4268882"/>
                  <a:pt x="1177520" y="4251103"/>
                  <a:pt x="1177448" y="4245552"/>
                </a:cubicBezTo>
                <a:cubicBezTo>
                  <a:pt x="1177252" y="4244155"/>
                  <a:pt x="1177058" y="4242757"/>
                  <a:pt x="1176863" y="4241361"/>
                </a:cubicBezTo>
                <a:lnTo>
                  <a:pt x="1162386" y="4207167"/>
                </a:lnTo>
                <a:cubicBezTo>
                  <a:pt x="1162950" y="4202536"/>
                  <a:pt x="1174655" y="4199565"/>
                  <a:pt x="1174343" y="4192380"/>
                </a:cubicBezTo>
                <a:lnTo>
                  <a:pt x="1160516" y="4164062"/>
                </a:lnTo>
                <a:lnTo>
                  <a:pt x="1161365" y="4158623"/>
                </a:lnTo>
                <a:lnTo>
                  <a:pt x="1144878" y="4076261"/>
                </a:lnTo>
                <a:lnTo>
                  <a:pt x="1123687" y="4005692"/>
                </a:lnTo>
                <a:lnTo>
                  <a:pt x="1096720" y="3754257"/>
                </a:lnTo>
                <a:cubicBezTo>
                  <a:pt x="1083618" y="3639924"/>
                  <a:pt x="1064313" y="3636659"/>
                  <a:pt x="1047682" y="3517638"/>
                </a:cubicBezTo>
                <a:cubicBezTo>
                  <a:pt x="1048550" y="3477187"/>
                  <a:pt x="1049418" y="3436735"/>
                  <a:pt x="1050285" y="3396284"/>
                </a:cubicBezTo>
                <a:lnTo>
                  <a:pt x="1030166" y="3320814"/>
                </a:lnTo>
                <a:lnTo>
                  <a:pt x="1034128" y="3260443"/>
                </a:lnTo>
                <a:lnTo>
                  <a:pt x="1007751" y="3198916"/>
                </a:lnTo>
                <a:cubicBezTo>
                  <a:pt x="1003323" y="3193074"/>
                  <a:pt x="1001150" y="3187393"/>
                  <a:pt x="1000384" y="3181839"/>
                </a:cubicBezTo>
                <a:cubicBezTo>
                  <a:pt x="1000734" y="3176675"/>
                  <a:pt x="1001085" y="3171511"/>
                  <a:pt x="1001435" y="3166346"/>
                </a:cubicBezTo>
                <a:lnTo>
                  <a:pt x="968918" y="3112638"/>
                </a:lnTo>
                <a:cubicBezTo>
                  <a:pt x="957125" y="3092489"/>
                  <a:pt x="955617" y="3065232"/>
                  <a:pt x="934483" y="3031628"/>
                </a:cubicBezTo>
                <a:cubicBezTo>
                  <a:pt x="914631" y="2997037"/>
                  <a:pt x="908933" y="3005661"/>
                  <a:pt x="879229" y="2948196"/>
                </a:cubicBezTo>
                <a:cubicBezTo>
                  <a:pt x="850845" y="2897154"/>
                  <a:pt x="820829" y="2806798"/>
                  <a:pt x="798666" y="2761198"/>
                </a:cubicBezTo>
                <a:cubicBezTo>
                  <a:pt x="773970" y="2714562"/>
                  <a:pt x="758278" y="2715446"/>
                  <a:pt x="746962" y="2694939"/>
                </a:cubicBezTo>
                <a:lnTo>
                  <a:pt x="712796" y="2614779"/>
                </a:lnTo>
                <a:lnTo>
                  <a:pt x="697701" y="2600020"/>
                </a:lnTo>
                <a:cubicBezTo>
                  <a:pt x="697743" y="2598787"/>
                  <a:pt x="697784" y="2597555"/>
                  <a:pt x="697823" y="2596321"/>
                </a:cubicBezTo>
                <a:lnTo>
                  <a:pt x="679645" y="2572602"/>
                </a:lnTo>
                <a:lnTo>
                  <a:pt x="680789" y="2571831"/>
                </a:lnTo>
                <a:cubicBezTo>
                  <a:pt x="682946" y="2569560"/>
                  <a:pt x="683757" y="2566863"/>
                  <a:pt x="681771" y="2563200"/>
                </a:cubicBezTo>
                <a:cubicBezTo>
                  <a:pt x="705290" y="2562299"/>
                  <a:pt x="688388" y="2558438"/>
                  <a:pt x="680456" y="2547723"/>
                </a:cubicBezTo>
                <a:cubicBezTo>
                  <a:pt x="679482" y="2534148"/>
                  <a:pt x="677183" y="2493617"/>
                  <a:pt x="675922" y="2481749"/>
                </a:cubicBezTo>
                <a:lnTo>
                  <a:pt x="672894" y="2476509"/>
                </a:lnTo>
                <a:lnTo>
                  <a:pt x="673143" y="2476297"/>
                </a:lnTo>
                <a:cubicBezTo>
                  <a:pt x="673152" y="2474932"/>
                  <a:pt x="672405" y="2473126"/>
                  <a:pt x="670567" y="2470561"/>
                </a:cubicBezTo>
                <a:lnTo>
                  <a:pt x="667369" y="2466951"/>
                </a:lnTo>
                <a:lnTo>
                  <a:pt x="661495" y="2456785"/>
                </a:lnTo>
                <a:cubicBezTo>
                  <a:pt x="661510" y="2455387"/>
                  <a:pt x="661525" y="2453987"/>
                  <a:pt x="661540" y="2452588"/>
                </a:cubicBezTo>
                <a:lnTo>
                  <a:pt x="664540" y="2449913"/>
                </a:lnTo>
                <a:lnTo>
                  <a:pt x="663581" y="2449129"/>
                </a:lnTo>
                <a:cubicBezTo>
                  <a:pt x="653014" y="2444453"/>
                  <a:pt x="642406" y="2445872"/>
                  <a:pt x="663129" y="2426579"/>
                </a:cubicBezTo>
                <a:cubicBezTo>
                  <a:pt x="643271" y="2414167"/>
                  <a:pt x="657229" y="2404769"/>
                  <a:pt x="650205" y="2379928"/>
                </a:cubicBezTo>
                <a:cubicBezTo>
                  <a:pt x="634911" y="2374359"/>
                  <a:pt x="634260" y="2365346"/>
                  <a:pt x="638008" y="2354824"/>
                </a:cubicBezTo>
                <a:cubicBezTo>
                  <a:pt x="621083" y="2334576"/>
                  <a:pt x="620949" y="2310146"/>
                  <a:pt x="609851" y="2284299"/>
                </a:cubicBezTo>
                <a:lnTo>
                  <a:pt x="585585" y="2155739"/>
                </a:lnTo>
                <a:lnTo>
                  <a:pt x="581391" y="2152892"/>
                </a:lnTo>
                <a:cubicBezTo>
                  <a:pt x="578821" y="2150768"/>
                  <a:pt x="577525" y="2149149"/>
                  <a:pt x="577083" y="2147807"/>
                </a:cubicBezTo>
                <a:lnTo>
                  <a:pt x="577251" y="2147544"/>
                </a:lnTo>
                <a:lnTo>
                  <a:pt x="546845" y="2085601"/>
                </a:lnTo>
                <a:cubicBezTo>
                  <a:pt x="538270" y="2073917"/>
                  <a:pt x="486356" y="1955894"/>
                  <a:pt x="470837" y="1931362"/>
                </a:cubicBezTo>
                <a:lnTo>
                  <a:pt x="428154" y="1657167"/>
                </a:lnTo>
                <a:lnTo>
                  <a:pt x="392797" y="1510175"/>
                </a:lnTo>
                <a:cubicBezTo>
                  <a:pt x="380165" y="1504446"/>
                  <a:pt x="369910" y="1451095"/>
                  <a:pt x="372847" y="1440507"/>
                </a:cubicBezTo>
                <a:cubicBezTo>
                  <a:pt x="369015" y="1433783"/>
                  <a:pt x="338503" y="1376212"/>
                  <a:pt x="344479" y="1367690"/>
                </a:cubicBezTo>
                <a:cubicBezTo>
                  <a:pt x="332264" y="1342150"/>
                  <a:pt x="321736" y="1310521"/>
                  <a:pt x="299558" y="1287266"/>
                </a:cubicBezTo>
                <a:cubicBezTo>
                  <a:pt x="277380" y="1264010"/>
                  <a:pt x="259203" y="1269909"/>
                  <a:pt x="243216" y="1249403"/>
                </a:cubicBezTo>
                <a:cubicBezTo>
                  <a:pt x="227230" y="1228898"/>
                  <a:pt x="218454" y="1166841"/>
                  <a:pt x="203639" y="1164232"/>
                </a:cubicBezTo>
                <a:cubicBezTo>
                  <a:pt x="192352" y="1144923"/>
                  <a:pt x="198158" y="1133798"/>
                  <a:pt x="169195" y="1087898"/>
                </a:cubicBezTo>
                <a:cubicBezTo>
                  <a:pt x="139228" y="1002950"/>
                  <a:pt x="140891" y="969630"/>
                  <a:pt x="98775" y="910071"/>
                </a:cubicBezTo>
                <a:cubicBezTo>
                  <a:pt x="45025" y="831068"/>
                  <a:pt x="34038" y="817468"/>
                  <a:pt x="43820" y="712632"/>
                </a:cubicBezTo>
                <a:cubicBezTo>
                  <a:pt x="34816" y="659496"/>
                  <a:pt x="43273" y="613587"/>
                  <a:pt x="44748" y="591246"/>
                </a:cubicBezTo>
                <a:lnTo>
                  <a:pt x="36767" y="546725"/>
                </a:lnTo>
                <a:cubicBezTo>
                  <a:pt x="36093" y="528360"/>
                  <a:pt x="35418" y="509996"/>
                  <a:pt x="34744" y="491632"/>
                </a:cubicBezTo>
                <a:cubicBezTo>
                  <a:pt x="34670" y="458441"/>
                  <a:pt x="29296" y="473054"/>
                  <a:pt x="29222" y="439863"/>
                </a:cubicBezTo>
                <a:cubicBezTo>
                  <a:pt x="29152" y="439762"/>
                  <a:pt x="2578" y="397168"/>
                  <a:pt x="2507" y="397065"/>
                </a:cubicBezTo>
                <a:cubicBezTo>
                  <a:pt x="-7796" y="385479"/>
                  <a:pt x="17492" y="336832"/>
                  <a:pt x="9810" y="317232"/>
                </a:cubicBezTo>
                <a:lnTo>
                  <a:pt x="25323" y="268841"/>
                </a:lnTo>
                <a:cubicBezTo>
                  <a:pt x="20582" y="241406"/>
                  <a:pt x="55391" y="238509"/>
                  <a:pt x="50278" y="195107"/>
                </a:cubicBezTo>
                <a:cubicBezTo>
                  <a:pt x="49891" y="157638"/>
                  <a:pt x="41873" y="124837"/>
                  <a:pt x="47653" y="93413"/>
                </a:cubicBezTo>
                <a:cubicBezTo>
                  <a:pt x="41389" y="80245"/>
                  <a:pt x="38874" y="67990"/>
                  <a:pt x="48323" y="56668"/>
                </a:cubicBezTo>
                <a:cubicBezTo>
                  <a:pt x="46028" y="30349"/>
                  <a:pt x="37896" y="18658"/>
                  <a:pt x="38423" y="5323"/>
                </a:cubicBezTo>
                <a:lnTo>
                  <a:pt x="39875" y="1"/>
                </a:lnTo>
                <a:close/>
              </a:path>
            </a:pathLst>
          </a:custGeom>
          <a:noFill/>
          <a:ln>
            <a:noFill/>
          </a:ln>
        </p:spPr>
      </p:pic>
      <p:sp>
        <p:nvSpPr>
          <p:cNvPr id="153" name="Google Shape;153;p13"/>
          <p:cNvSpPr txBox="1"/>
          <p:nvPr>
            <p:ph type="title"/>
          </p:nvPr>
        </p:nvSpPr>
        <p:spPr>
          <a:xfrm>
            <a:off x="349250" y="3005675"/>
            <a:ext cx="3714900" cy="33555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SzPts val="1800"/>
              <a:buNone/>
            </a:pPr>
            <a:r>
              <a:rPr b="1" lang="pt-BR" sz="3600">
                <a:solidFill>
                  <a:srgbClr val="1A3C7C"/>
                </a:solidFill>
                <a:latin typeface="Helvetica Neue"/>
                <a:ea typeface="Helvetica Neue"/>
                <a:cs typeface="Helvetica Neue"/>
                <a:sym typeface="Helvetica Neue"/>
              </a:rPr>
              <a:t>Campeã nacional </a:t>
            </a:r>
            <a:r>
              <a:rPr b="1" lang="pt-BR" sz="3600">
                <a:solidFill>
                  <a:srgbClr val="1A3C7C"/>
                </a:solidFill>
                <a:latin typeface="Helvetica Neue"/>
                <a:ea typeface="Helvetica Neue"/>
                <a:cs typeface="Helvetica Neue"/>
                <a:sym typeface="Helvetica Neue"/>
              </a:rPr>
              <a:t>na </a:t>
            </a:r>
            <a:r>
              <a:rPr b="1" lang="pt-BR" sz="3600">
                <a:solidFill>
                  <a:srgbClr val="1A3C7C"/>
                </a:solidFill>
                <a:latin typeface="Helvetica Neue"/>
                <a:ea typeface="Helvetica Neue"/>
                <a:cs typeface="Helvetica Neue"/>
                <a:sym typeface="Helvetica Neue"/>
              </a:rPr>
              <a:t>terra sem política industrial: </a:t>
            </a:r>
            <a:r>
              <a:rPr lang="pt-BR" sz="3600">
                <a:solidFill>
                  <a:srgbClr val="1A3C7C"/>
                </a:solidFill>
                <a:latin typeface="Helvetica Neue"/>
                <a:ea typeface="Helvetica Neue"/>
                <a:cs typeface="Helvetica Neue"/>
                <a:sym typeface="Helvetica Neue"/>
              </a:rPr>
              <a:t>“multinacional verde e amarela”</a:t>
            </a:r>
            <a:endParaRPr sz="3600">
              <a:solidFill>
                <a:srgbClr val="1A3C7C"/>
              </a:solidFill>
              <a:latin typeface="Helvetica Neue"/>
              <a:ea typeface="Helvetica Neue"/>
              <a:cs typeface="Helvetica Neue"/>
              <a:sym typeface="Helvetica Neue"/>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1000"/>
                                  </p:stCondLst>
                                  <p:childTnLst>
                                    <p:set>
                                      <p:cBhvr>
                                        <p:cTn dur="1" fill="hold">
                                          <p:stCondLst>
                                            <p:cond delay="0"/>
                                          </p:stCondLst>
                                        </p:cTn>
                                        <p:tgtEl>
                                          <p:spTgt spid="153"/>
                                        </p:tgtEl>
                                        <p:attrNameLst>
                                          <p:attrName>style.visibility</p:attrName>
                                        </p:attrNameLst>
                                      </p:cBhvr>
                                      <p:to>
                                        <p:strVal val="visible"/>
                                      </p:to>
                                    </p:set>
                                    <p:animEffect filter="fade" transition="in">
                                      <p:cBhvr>
                                        <p:cTn dur="400"/>
                                        <p:tgtEl>
                                          <p:spTgt spid="1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pic>
        <p:nvPicPr>
          <p:cNvPr descr="Row of glasses of beer" id="158" name="Google Shape;158;p14"/>
          <p:cNvPicPr preferRelativeResize="0"/>
          <p:nvPr/>
        </p:nvPicPr>
        <p:blipFill rotWithShape="1">
          <a:blip r:embed="rId3">
            <a:alphaModFix amt="20000"/>
          </a:blip>
          <a:srcRect b="8493" l="0" r="0" t="6618"/>
          <a:stretch/>
        </p:blipFill>
        <p:spPr>
          <a:xfrm>
            <a:off x="20" y="1282"/>
            <a:ext cx="12191980" cy="6856718"/>
          </a:xfrm>
          <a:prstGeom prst="rect">
            <a:avLst/>
          </a:prstGeom>
          <a:noFill/>
          <a:ln>
            <a:noFill/>
          </a:ln>
        </p:spPr>
      </p:pic>
      <p:sp>
        <p:nvSpPr>
          <p:cNvPr id="159" name="Google Shape;159;p14"/>
          <p:cNvSpPr txBox="1"/>
          <p:nvPr>
            <p:ph type="title"/>
          </p:nvPr>
        </p:nvSpPr>
        <p:spPr>
          <a:xfrm>
            <a:off x="941862" y="-19222"/>
            <a:ext cx="10741984"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2F6D"/>
              </a:buClr>
              <a:buSzPts val="6000"/>
              <a:buFont typeface="Twentieth Century"/>
              <a:buNone/>
            </a:pPr>
            <a:r>
              <a:rPr b="1" lang="pt-BR" sz="5100">
                <a:solidFill>
                  <a:srgbClr val="1A3C7C"/>
                </a:solidFill>
                <a:latin typeface="Helvetica Neue"/>
                <a:ea typeface="Helvetica Neue"/>
                <a:cs typeface="Helvetica Neue"/>
                <a:sym typeface="Helvetica Neue"/>
              </a:rPr>
              <a:t>A multinacional verde e amarela</a:t>
            </a:r>
            <a:endParaRPr b="1" sz="5100">
              <a:solidFill>
                <a:srgbClr val="1A3C7C"/>
              </a:solidFill>
              <a:latin typeface="Helvetica Neue"/>
              <a:ea typeface="Helvetica Neue"/>
              <a:cs typeface="Helvetica Neue"/>
              <a:sym typeface="Helvetica Neue"/>
            </a:endParaRPr>
          </a:p>
        </p:txBody>
      </p:sp>
      <p:sp>
        <p:nvSpPr>
          <p:cNvPr id="160" name="Google Shape;160;p14"/>
          <p:cNvSpPr txBox="1"/>
          <p:nvPr/>
        </p:nvSpPr>
        <p:spPr>
          <a:xfrm>
            <a:off x="4686679" y="1176085"/>
            <a:ext cx="7766283" cy="2551088"/>
          </a:xfrm>
          <a:prstGeom prst="rect">
            <a:avLst/>
          </a:prstGeom>
          <a:noFill/>
          <a:ln>
            <a:noFill/>
          </a:ln>
        </p:spPr>
        <p:txBody>
          <a:bodyPr anchorCtr="0" anchor="t" bIns="45700" lIns="91425" spcFirstLastPara="1" rIns="91425" wrap="square" tIns="45700">
            <a:normAutofit/>
          </a:bodyPr>
          <a:lstStyle/>
          <a:p>
            <a:pPr indent="0" lvl="0" marL="0" marR="0" rtl="0" algn="l">
              <a:lnSpc>
                <a:spcPct val="150000"/>
              </a:lnSpc>
              <a:spcBef>
                <a:spcPts val="0"/>
              </a:spcBef>
              <a:spcAft>
                <a:spcPts val="0"/>
              </a:spcAft>
              <a:buNone/>
            </a:pPr>
            <a:r>
              <a:t/>
            </a:r>
            <a:endParaRPr b="0" i="0" sz="2800" u="none" cap="none" strike="noStrike">
              <a:solidFill>
                <a:srgbClr val="1A3C7C"/>
              </a:solidFill>
              <a:latin typeface="Arial"/>
              <a:ea typeface="Arial"/>
              <a:cs typeface="Arial"/>
              <a:sym typeface="Arial"/>
            </a:endParaRPr>
          </a:p>
          <a:p>
            <a:pPr indent="0" lvl="0" marL="0" marR="0" rtl="0" algn="l">
              <a:lnSpc>
                <a:spcPct val="150000"/>
              </a:lnSpc>
              <a:spcBef>
                <a:spcPts val="0"/>
              </a:spcBef>
              <a:spcAft>
                <a:spcPts val="0"/>
              </a:spcAft>
              <a:buNone/>
            </a:pPr>
            <a:r>
              <a:t/>
            </a:r>
            <a:endParaRPr b="0" i="0" sz="2800" u="none" cap="none" strike="noStrike">
              <a:solidFill>
                <a:srgbClr val="002F6D"/>
              </a:solidFill>
              <a:latin typeface="Helvetica Neue"/>
              <a:ea typeface="Helvetica Neue"/>
              <a:cs typeface="Helvetica Neue"/>
              <a:sym typeface="Helvetica Neue"/>
            </a:endParaRPr>
          </a:p>
          <a:p>
            <a:pPr indent="0" lvl="0" marL="0" marR="0" rtl="0" algn="l">
              <a:lnSpc>
                <a:spcPct val="150000"/>
              </a:lnSpc>
              <a:spcBef>
                <a:spcPts val="0"/>
              </a:spcBef>
              <a:spcAft>
                <a:spcPts val="0"/>
              </a:spcAft>
              <a:buNone/>
            </a:pPr>
            <a:r>
              <a:t/>
            </a:r>
            <a:endParaRPr b="0" i="0" sz="2800" u="none" cap="none" strike="noStrike">
              <a:solidFill>
                <a:srgbClr val="002F6D"/>
              </a:solidFill>
              <a:latin typeface="Helvetica Neue"/>
              <a:ea typeface="Helvetica Neue"/>
              <a:cs typeface="Helvetica Neue"/>
              <a:sym typeface="Helvetica Neue"/>
            </a:endParaRPr>
          </a:p>
        </p:txBody>
      </p:sp>
      <p:sp>
        <p:nvSpPr>
          <p:cNvPr id="161" name="Google Shape;161;p14"/>
          <p:cNvSpPr txBox="1"/>
          <p:nvPr/>
        </p:nvSpPr>
        <p:spPr>
          <a:xfrm>
            <a:off x="415874" y="1176075"/>
            <a:ext cx="11138700" cy="5833800"/>
          </a:xfrm>
          <a:prstGeom prst="rect">
            <a:avLst/>
          </a:prstGeom>
          <a:noFill/>
          <a:ln>
            <a:noFill/>
          </a:ln>
        </p:spPr>
        <p:txBody>
          <a:bodyPr anchorCtr="0" anchor="t" bIns="45700" lIns="91425" spcFirstLastPara="1" rIns="91425" wrap="square" tIns="45700">
            <a:spAutoFit/>
          </a:bodyPr>
          <a:lstStyle/>
          <a:p>
            <a:pPr indent="-381000" lvl="0" marL="457200" rtl="0" algn="l">
              <a:lnSpc>
                <a:spcPct val="150000"/>
              </a:lnSpc>
              <a:spcBef>
                <a:spcPts val="0"/>
              </a:spcBef>
              <a:spcAft>
                <a:spcPts val="0"/>
              </a:spcAft>
              <a:buClr>
                <a:srgbClr val="1A3C7C"/>
              </a:buClr>
              <a:buSzPts val="2400"/>
              <a:buFont typeface="Helvetica Neue"/>
              <a:buChar char="●"/>
            </a:pPr>
            <a:r>
              <a:rPr lang="pt-BR" sz="2400">
                <a:solidFill>
                  <a:srgbClr val="1A3C7C"/>
                </a:solidFill>
                <a:latin typeface="Helvetica Neue"/>
                <a:ea typeface="Helvetica Neue"/>
                <a:cs typeface="Helvetica Neue"/>
                <a:sym typeface="Helvetica Neue"/>
              </a:rPr>
              <a:t>Fusão da Antarctica e da Brahma cria a American Beverage Company (Ambev) em 1999: duas das maiores cervejarias nacionais, com as três principais marcas (70% do mercado) e 39% de todas as bebidas.</a:t>
            </a:r>
            <a:endParaRPr sz="2400">
              <a:solidFill>
                <a:srgbClr val="1A3C7C"/>
              </a:solidFill>
              <a:latin typeface="Helvetica Neue"/>
              <a:ea typeface="Helvetica Neue"/>
              <a:cs typeface="Helvetica Neue"/>
              <a:sym typeface="Helvetica Neue"/>
            </a:endParaRPr>
          </a:p>
          <a:p>
            <a:pPr indent="-381000" lvl="0" marL="457200" rtl="0" algn="l">
              <a:lnSpc>
                <a:spcPct val="150000"/>
              </a:lnSpc>
              <a:spcBef>
                <a:spcPts val="1000"/>
              </a:spcBef>
              <a:spcAft>
                <a:spcPts val="0"/>
              </a:spcAft>
              <a:buClr>
                <a:srgbClr val="1A3C7C"/>
              </a:buClr>
              <a:buSzPts val="2400"/>
              <a:buFont typeface="Helvetica Neue"/>
              <a:buChar char="●"/>
            </a:pPr>
            <a:r>
              <a:rPr lang="pt-BR" sz="2400">
                <a:solidFill>
                  <a:srgbClr val="1A3C7C"/>
                </a:solidFill>
                <a:latin typeface="Helvetica Neue"/>
                <a:ea typeface="Helvetica Neue"/>
                <a:cs typeface="Helvetica Neue"/>
                <a:sym typeface="Helvetica Neue"/>
              </a:rPr>
              <a:t>Controlava parte significativa da infraestrutura de distribuição e dos pontos de venda (até 99% em alguns estados).</a:t>
            </a:r>
            <a:endParaRPr sz="2400">
              <a:solidFill>
                <a:srgbClr val="1A3C7C"/>
              </a:solidFill>
              <a:latin typeface="Helvetica Neue"/>
              <a:ea typeface="Helvetica Neue"/>
              <a:cs typeface="Helvetica Neue"/>
              <a:sym typeface="Helvetica Neue"/>
            </a:endParaRPr>
          </a:p>
          <a:p>
            <a:pPr indent="-381000" lvl="0" marL="457200" rtl="0" algn="l">
              <a:lnSpc>
                <a:spcPct val="150000"/>
              </a:lnSpc>
              <a:spcBef>
                <a:spcPts val="1000"/>
              </a:spcBef>
              <a:spcAft>
                <a:spcPts val="0"/>
              </a:spcAft>
              <a:buClr>
                <a:srgbClr val="1A3C7C"/>
              </a:buClr>
              <a:buSzPts val="2400"/>
              <a:buFont typeface="Helvetica Neue"/>
              <a:buChar char="●"/>
            </a:pPr>
            <a:r>
              <a:rPr lang="pt-BR" sz="2400">
                <a:solidFill>
                  <a:srgbClr val="1A3C7C"/>
                </a:solidFill>
                <a:latin typeface="Helvetica Neue"/>
                <a:ea typeface="Helvetica Neue"/>
                <a:cs typeface="Helvetica Neue"/>
                <a:sym typeface="Helvetica Neue"/>
              </a:rPr>
              <a:t>Os executivos da Ambev mobilizaram o </a:t>
            </a:r>
            <a:r>
              <a:rPr b="1" lang="pt-BR" sz="2400">
                <a:solidFill>
                  <a:srgbClr val="1A3C7C"/>
                </a:solidFill>
                <a:latin typeface="Helvetica Neue"/>
                <a:ea typeface="Helvetica Neue"/>
                <a:cs typeface="Helvetica Neue"/>
                <a:sym typeface="Helvetica Neue"/>
              </a:rPr>
              <a:t>medo da desnacionalização</a:t>
            </a:r>
            <a:r>
              <a:rPr lang="pt-BR" sz="2400">
                <a:solidFill>
                  <a:srgbClr val="1A3C7C"/>
                </a:solidFill>
                <a:latin typeface="Helvetica Neue"/>
                <a:ea typeface="Helvetica Neue"/>
                <a:cs typeface="Helvetica Neue"/>
                <a:sym typeface="Helvetica Neue"/>
              </a:rPr>
              <a:t>: enquadraram a fusão como essencial para competir internacionalmente contra gigantes do setor e servir como um trampolim para a internacionalização (uma campeã "verde e amarela").</a:t>
            </a:r>
            <a:endParaRPr sz="2400">
              <a:solidFill>
                <a:srgbClr val="1A3C7C"/>
              </a:solidFill>
              <a:latin typeface="Helvetica Neue"/>
              <a:ea typeface="Helvetica Neue"/>
              <a:cs typeface="Helvetica Neue"/>
              <a:sym typeface="Helvetica Neue"/>
            </a:endParaRPr>
          </a:p>
          <a:p>
            <a:pPr indent="0" lvl="0" marL="0" marR="0" rtl="0" algn="l">
              <a:lnSpc>
                <a:spcPct val="150000"/>
              </a:lnSpc>
              <a:spcBef>
                <a:spcPts val="1000"/>
              </a:spcBef>
              <a:spcAft>
                <a:spcPts val="1000"/>
              </a:spcAft>
              <a:buNone/>
            </a:pPr>
            <a:r>
              <a:t/>
            </a:r>
            <a:endParaRPr sz="2400">
              <a:solidFill>
                <a:srgbClr val="1A3C7C"/>
              </a:solidFill>
              <a:latin typeface="Helvetica Neue"/>
              <a:ea typeface="Helvetica Neue"/>
              <a:cs typeface="Helvetica Neue"/>
              <a:sym typeface="Helvetica Neue"/>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15"/>
          <p:cNvSpPr txBox="1"/>
          <p:nvPr>
            <p:ph type="title"/>
          </p:nvPr>
        </p:nvSpPr>
        <p:spPr>
          <a:xfrm>
            <a:off x="782229" y="-189230"/>
            <a:ext cx="10741984"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2F6D"/>
              </a:buClr>
              <a:buSzPts val="5400"/>
              <a:buNone/>
            </a:pPr>
            <a:r>
              <a:rPr b="1" lang="pt-BR" sz="5400">
                <a:solidFill>
                  <a:srgbClr val="1A3C7C"/>
                </a:solidFill>
                <a:latin typeface="Helvetica Neue"/>
                <a:ea typeface="Helvetica Neue"/>
                <a:cs typeface="Helvetica Neue"/>
                <a:sym typeface="Helvetica Neue"/>
              </a:rPr>
              <a:t>Linha do tempo do Caso Ambev</a:t>
            </a:r>
            <a:endParaRPr b="1" sz="5100">
              <a:solidFill>
                <a:srgbClr val="1A3C7C"/>
              </a:solidFill>
              <a:latin typeface="Helvetica Neue"/>
              <a:ea typeface="Helvetica Neue"/>
              <a:cs typeface="Helvetica Neue"/>
              <a:sym typeface="Helvetica Neue"/>
            </a:endParaRPr>
          </a:p>
        </p:txBody>
      </p:sp>
      <p:sp>
        <p:nvSpPr>
          <p:cNvPr id="167" name="Google Shape;167;p15"/>
          <p:cNvSpPr txBox="1"/>
          <p:nvPr/>
        </p:nvSpPr>
        <p:spPr>
          <a:xfrm>
            <a:off x="462525" y="845050"/>
            <a:ext cx="11381400" cy="591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lang="pt-BR" sz="1800">
                <a:solidFill>
                  <a:srgbClr val="1A3C7C"/>
                </a:solidFill>
                <a:latin typeface="Helvetica Neue"/>
                <a:ea typeface="Helvetica Neue"/>
                <a:cs typeface="Helvetica Neue"/>
                <a:sym typeface="Helvetica Neue"/>
              </a:rPr>
              <a:t>Julho de 1999: Fusão finalizada, anunciada no Palácio da Alvorada com o endosso do Presidente Cardoso.</a:t>
            </a:r>
            <a:endParaRPr b="1" sz="1800">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t/>
            </a:r>
            <a:endParaRPr b="1" sz="1800">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rPr b="1" lang="pt-BR" sz="1800">
                <a:solidFill>
                  <a:srgbClr val="1A3C7C"/>
                </a:solidFill>
                <a:latin typeface="Helvetica Neue"/>
                <a:ea typeface="Helvetica Neue"/>
                <a:cs typeface="Helvetica Neue"/>
                <a:sym typeface="Helvetica Neue"/>
              </a:rPr>
              <a:t>14 de Julho de 1999: </a:t>
            </a:r>
            <a:r>
              <a:rPr lang="pt-BR" sz="1800">
                <a:solidFill>
                  <a:srgbClr val="1A3C7C"/>
                </a:solidFill>
                <a:latin typeface="Helvetica Neue"/>
                <a:ea typeface="Helvetica Neue"/>
                <a:cs typeface="Helvetica Neue"/>
                <a:sym typeface="Helvetica Neue"/>
              </a:rPr>
              <a:t>O Plenário do CADE endossou por unanimidade a medida cautelar pioneira da Conselheira Hebe Romano, que suspendeu a fusão pendente de revisão para proteger o mercado/interesse público.</a:t>
            </a:r>
            <a:endParaRPr sz="1800">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t/>
            </a:r>
            <a:endParaRPr b="1" sz="1800">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rPr b="1" lang="pt-BR" sz="1800">
                <a:solidFill>
                  <a:srgbClr val="1A3C7C"/>
                </a:solidFill>
                <a:latin typeface="Helvetica Neue"/>
                <a:ea typeface="Helvetica Neue"/>
                <a:cs typeface="Helvetica Neue"/>
                <a:sym typeface="Helvetica Neue"/>
              </a:rPr>
              <a:t>Novembro de 1999 - Janeiro de 2000: </a:t>
            </a:r>
            <a:r>
              <a:rPr lang="pt-BR" sz="1800">
                <a:solidFill>
                  <a:srgbClr val="1A3C7C"/>
                </a:solidFill>
                <a:latin typeface="Helvetica Neue"/>
                <a:ea typeface="Helvetica Neue"/>
                <a:cs typeface="Helvetica Neue"/>
                <a:sym typeface="Helvetica Neue"/>
              </a:rPr>
              <a:t>Relatórios dos órgãos consultivos do CADE nos Ministérios da Justiça e da Fazenda opuseram-se à aprovação incondicional, citando eficiências superestimadas (6,9% versus os 14,1% de redução de custos alegados pela AmBev). Recomendaram a alienação de uma marca de cerveja.</a:t>
            </a:r>
            <a:endParaRPr sz="1800">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t/>
            </a:r>
            <a:endParaRPr sz="1800">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rPr b="1" lang="pt-BR" sz="1800">
                <a:solidFill>
                  <a:srgbClr val="1A3C7C"/>
                </a:solidFill>
                <a:latin typeface="Helvetica Neue"/>
                <a:ea typeface="Helvetica Neue"/>
                <a:cs typeface="Helvetica Neue"/>
                <a:sym typeface="Helvetica Neue"/>
              </a:rPr>
              <a:t>Dezembro de 1999: </a:t>
            </a:r>
            <a:r>
              <a:rPr lang="pt-BR" sz="1800">
                <a:solidFill>
                  <a:srgbClr val="1A3C7C"/>
                </a:solidFill>
                <a:latin typeface="Helvetica Neue"/>
                <a:ea typeface="Helvetica Neue"/>
                <a:cs typeface="Helvetica Neue"/>
                <a:sym typeface="Helvetica Neue"/>
              </a:rPr>
              <a:t>A Polícia Federal investiga alegações de suborno contra conselheiros do CADE. O caso prossegue.</a:t>
            </a:r>
            <a:endParaRPr sz="1800">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t/>
            </a:r>
            <a:endParaRPr b="1" sz="1800">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rPr b="1" lang="pt-BR" sz="1800">
                <a:solidFill>
                  <a:srgbClr val="1A3C7C"/>
                </a:solidFill>
                <a:latin typeface="Helvetica Neue"/>
                <a:ea typeface="Helvetica Neue"/>
                <a:cs typeface="Helvetica Neue"/>
                <a:sym typeface="Helvetica Neue"/>
              </a:rPr>
              <a:t>Fevereiro de 2000: Após consulta do CADE, o Ministério do Desenvolvimento afirmou que a fusão estava alinhada com o interesse nacional.</a:t>
            </a:r>
            <a:endParaRPr b="1" sz="1800">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t/>
            </a:r>
            <a:endParaRPr b="1" sz="1800">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rPr b="1" lang="pt-BR" sz="1800">
                <a:solidFill>
                  <a:srgbClr val="1A3C7C"/>
                </a:solidFill>
                <a:latin typeface="Helvetica Neue"/>
                <a:ea typeface="Helvetica Neue"/>
                <a:cs typeface="Helvetica Neue"/>
                <a:sym typeface="Helvetica Neue"/>
              </a:rPr>
              <a:t>Março de 2000: </a:t>
            </a:r>
            <a:r>
              <a:rPr lang="pt-BR" sz="1800">
                <a:solidFill>
                  <a:srgbClr val="1A3C7C"/>
                </a:solidFill>
                <a:latin typeface="Helvetica Neue"/>
                <a:ea typeface="Helvetica Neue"/>
                <a:cs typeface="Helvetica Neue"/>
                <a:sym typeface="Helvetica Neue"/>
              </a:rPr>
              <a:t>O CADE aprovou a fusão com restrições, exigindo um Termo de Compromisso de Desempenho (TCD) que incluía desinvestimentos de ativos, redes de distribuição compartilhadas para mitigar riscos antitruste e manutenção dos níveis de emprego.</a:t>
            </a:r>
            <a:endParaRPr b="1" sz="1800">
              <a:solidFill>
                <a:srgbClr val="1A3C7C"/>
              </a:solidFill>
              <a:latin typeface="Helvetica Neue"/>
              <a:ea typeface="Helvetica Neue"/>
              <a:cs typeface="Helvetica Neue"/>
              <a:sym typeface="Helvetica Neue"/>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16"/>
          <p:cNvSpPr txBox="1"/>
          <p:nvPr>
            <p:ph type="title"/>
          </p:nvPr>
        </p:nvSpPr>
        <p:spPr>
          <a:xfrm>
            <a:off x="4" y="1"/>
            <a:ext cx="11127000" cy="1325700"/>
          </a:xfrm>
          <a:prstGeom prst="rect">
            <a:avLst/>
          </a:prstGeom>
          <a:noFill/>
          <a:ln>
            <a:noFill/>
          </a:ln>
        </p:spPr>
        <p:txBody>
          <a:bodyPr anchorCtr="0" anchor="ctr" bIns="45700" lIns="91425" spcFirstLastPara="1" rIns="91425" wrap="square" tIns="45700">
            <a:noAutofit/>
          </a:bodyPr>
          <a:lstStyle/>
          <a:p>
            <a:pPr indent="457200" lvl="0" marL="0" rtl="0" algn="l">
              <a:lnSpc>
                <a:spcPct val="90000"/>
              </a:lnSpc>
              <a:spcBef>
                <a:spcPts val="0"/>
              </a:spcBef>
              <a:spcAft>
                <a:spcPts val="0"/>
              </a:spcAft>
              <a:buClr>
                <a:srgbClr val="002F6D"/>
              </a:buClr>
              <a:buSzPts val="5400"/>
              <a:buNone/>
            </a:pPr>
            <a:r>
              <a:rPr b="1" lang="pt-BR" sz="4000">
                <a:solidFill>
                  <a:srgbClr val="1A3C7C"/>
                </a:solidFill>
                <a:latin typeface="Helvetica Neue"/>
                <a:ea typeface="Helvetica Neue"/>
                <a:cs typeface="Helvetica Neue"/>
                <a:sym typeface="Helvetica Neue"/>
              </a:rPr>
              <a:t>Principais argumentos no caso Ambev</a:t>
            </a:r>
            <a:endParaRPr b="1" sz="3600">
              <a:solidFill>
                <a:srgbClr val="1A3C7C"/>
              </a:solidFill>
              <a:latin typeface="Helvetica Neue"/>
              <a:ea typeface="Helvetica Neue"/>
              <a:cs typeface="Helvetica Neue"/>
              <a:sym typeface="Helvetica Neue"/>
            </a:endParaRPr>
          </a:p>
        </p:txBody>
      </p:sp>
      <p:sp>
        <p:nvSpPr>
          <p:cNvPr id="173" name="Google Shape;173;p16"/>
          <p:cNvSpPr txBox="1"/>
          <p:nvPr/>
        </p:nvSpPr>
        <p:spPr>
          <a:xfrm>
            <a:off x="4686679" y="1176085"/>
            <a:ext cx="7766283" cy="2551088"/>
          </a:xfrm>
          <a:prstGeom prst="rect">
            <a:avLst/>
          </a:prstGeom>
          <a:noFill/>
          <a:ln>
            <a:noFill/>
          </a:ln>
        </p:spPr>
        <p:txBody>
          <a:bodyPr anchorCtr="0" anchor="t" bIns="45700" lIns="91425" spcFirstLastPara="1" rIns="91425" wrap="square" tIns="45700">
            <a:normAutofit/>
          </a:bodyPr>
          <a:lstStyle/>
          <a:p>
            <a:pPr indent="0" lvl="0" marL="0" marR="0" rtl="0" algn="l">
              <a:lnSpc>
                <a:spcPct val="150000"/>
              </a:lnSpc>
              <a:spcBef>
                <a:spcPts val="0"/>
              </a:spcBef>
              <a:spcAft>
                <a:spcPts val="0"/>
              </a:spcAft>
              <a:buNone/>
            </a:pPr>
            <a:r>
              <a:t/>
            </a:r>
            <a:endParaRPr b="0" i="0" sz="2800" u="none" cap="none" strike="noStrike">
              <a:solidFill>
                <a:srgbClr val="1A3C7C"/>
              </a:solidFill>
              <a:latin typeface="Arial"/>
              <a:ea typeface="Arial"/>
              <a:cs typeface="Arial"/>
              <a:sym typeface="Arial"/>
            </a:endParaRPr>
          </a:p>
          <a:p>
            <a:pPr indent="0" lvl="0" marL="0" marR="0" rtl="0" algn="l">
              <a:lnSpc>
                <a:spcPct val="150000"/>
              </a:lnSpc>
              <a:spcBef>
                <a:spcPts val="0"/>
              </a:spcBef>
              <a:spcAft>
                <a:spcPts val="0"/>
              </a:spcAft>
              <a:buNone/>
            </a:pPr>
            <a:r>
              <a:t/>
            </a:r>
            <a:endParaRPr b="0" i="0" sz="2800" u="none" cap="none" strike="noStrike">
              <a:solidFill>
                <a:srgbClr val="002F6D"/>
              </a:solidFill>
              <a:latin typeface="Helvetica Neue"/>
              <a:ea typeface="Helvetica Neue"/>
              <a:cs typeface="Helvetica Neue"/>
              <a:sym typeface="Helvetica Neue"/>
            </a:endParaRPr>
          </a:p>
          <a:p>
            <a:pPr indent="0" lvl="0" marL="0" marR="0" rtl="0" algn="l">
              <a:lnSpc>
                <a:spcPct val="150000"/>
              </a:lnSpc>
              <a:spcBef>
                <a:spcPts val="0"/>
              </a:spcBef>
              <a:spcAft>
                <a:spcPts val="0"/>
              </a:spcAft>
              <a:buNone/>
            </a:pPr>
            <a:r>
              <a:t/>
            </a:r>
            <a:endParaRPr b="0" i="0" sz="2800" u="none" cap="none" strike="noStrike">
              <a:solidFill>
                <a:srgbClr val="002F6D"/>
              </a:solidFill>
              <a:latin typeface="Helvetica Neue"/>
              <a:ea typeface="Helvetica Neue"/>
              <a:cs typeface="Helvetica Neue"/>
              <a:sym typeface="Helvetica Neue"/>
            </a:endParaRPr>
          </a:p>
        </p:txBody>
      </p:sp>
      <p:sp>
        <p:nvSpPr>
          <p:cNvPr id="174" name="Google Shape;174;p16"/>
          <p:cNvSpPr txBox="1"/>
          <p:nvPr/>
        </p:nvSpPr>
        <p:spPr>
          <a:xfrm>
            <a:off x="556755" y="857308"/>
            <a:ext cx="11127000" cy="6536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1" sz="2400">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rPr b="1" lang="pt-BR" sz="2400">
                <a:solidFill>
                  <a:srgbClr val="1A3C7C"/>
                </a:solidFill>
                <a:latin typeface="Helvetica Neue"/>
                <a:ea typeface="Helvetica Neue"/>
                <a:cs typeface="Helvetica Neue"/>
                <a:sym typeface="Helvetica Neue"/>
              </a:rPr>
              <a:t>Debate sobre o Mercado Relevante</a:t>
            </a:r>
            <a:endParaRPr b="1" sz="2400">
              <a:solidFill>
                <a:srgbClr val="1A3C7C"/>
              </a:solidFill>
              <a:latin typeface="Helvetica Neue"/>
              <a:ea typeface="Helvetica Neue"/>
              <a:cs typeface="Helvetica Neue"/>
              <a:sym typeface="Helvetica Neue"/>
            </a:endParaRPr>
          </a:p>
          <a:p>
            <a:pPr indent="0" lvl="0" marL="0" marR="0" rtl="0" algn="l">
              <a:lnSpc>
                <a:spcPct val="100000"/>
              </a:lnSpc>
              <a:spcBef>
                <a:spcPts val="1000"/>
              </a:spcBef>
              <a:spcAft>
                <a:spcPts val="0"/>
              </a:spcAft>
              <a:buNone/>
            </a:pPr>
            <a:r>
              <a:rPr b="1" lang="pt-BR" sz="2200">
                <a:solidFill>
                  <a:srgbClr val="1A3C7C"/>
                </a:solidFill>
                <a:latin typeface="Helvetica Neue"/>
                <a:ea typeface="Helvetica Neue"/>
                <a:cs typeface="Helvetica Neue"/>
                <a:sym typeface="Helvetica Neue"/>
              </a:rPr>
              <a:t>AmBev: </a:t>
            </a:r>
            <a:r>
              <a:rPr lang="pt-BR" sz="2200">
                <a:solidFill>
                  <a:srgbClr val="1A3C7C"/>
                </a:solidFill>
                <a:latin typeface="Helvetica Neue"/>
                <a:ea typeface="Helvetica Neue"/>
                <a:cs typeface="Helvetica Neue"/>
                <a:sym typeface="Helvetica Neue"/>
              </a:rPr>
              <a:t>Pressionou para definir o mercado de forma ampla como "bebidas" (incluindo refrigerantes, sucos), diluindo seu domínio na cerveja (70% de participação) e enquadrou a concorrência como internacional (vs. Coca-Cola).</a:t>
            </a:r>
            <a:endParaRPr b="1" sz="2200">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rPr b="1" lang="pt-BR" sz="2200">
                <a:solidFill>
                  <a:srgbClr val="1A3C7C"/>
                </a:solidFill>
                <a:latin typeface="Helvetica Neue"/>
                <a:ea typeface="Helvetica Neue"/>
                <a:cs typeface="Helvetica Neue"/>
                <a:sym typeface="Helvetica Neue"/>
              </a:rPr>
              <a:t>Críticos, concorrentes, órgãos consultivos do CADE</a:t>
            </a:r>
            <a:r>
              <a:rPr lang="pt-BR" sz="2200">
                <a:solidFill>
                  <a:srgbClr val="1A3C7C"/>
                </a:solidFill>
                <a:latin typeface="Helvetica Neue"/>
                <a:ea typeface="Helvetica Neue"/>
                <a:cs typeface="Helvetica Neue"/>
                <a:sym typeface="Helvetica Neue"/>
              </a:rPr>
              <a:t>: Insistiram que o mercado era o de cerveja e destacaram as exportações mínimas (&lt;1%).</a:t>
            </a:r>
            <a:endParaRPr sz="2200">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t/>
            </a:r>
            <a:endParaRPr b="1" sz="2200">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rPr b="1" lang="pt-BR" sz="2400">
                <a:solidFill>
                  <a:srgbClr val="1A3C7C"/>
                </a:solidFill>
                <a:latin typeface="Helvetica Neue"/>
                <a:ea typeface="Helvetica Neue"/>
                <a:cs typeface="Helvetica Neue"/>
                <a:sym typeface="Helvetica Neue"/>
              </a:rPr>
              <a:t>Alegações de Eficiência</a:t>
            </a:r>
            <a:endParaRPr b="1" sz="2400">
              <a:solidFill>
                <a:srgbClr val="1A3C7C"/>
              </a:solidFill>
              <a:latin typeface="Helvetica Neue"/>
              <a:ea typeface="Helvetica Neue"/>
              <a:cs typeface="Helvetica Neue"/>
              <a:sym typeface="Helvetica Neue"/>
            </a:endParaRPr>
          </a:p>
          <a:p>
            <a:pPr indent="-368300" lvl="0" marL="457200" marR="0" rtl="0" algn="l">
              <a:lnSpc>
                <a:spcPct val="100000"/>
              </a:lnSpc>
              <a:spcBef>
                <a:spcPts val="1000"/>
              </a:spcBef>
              <a:spcAft>
                <a:spcPts val="0"/>
              </a:spcAft>
              <a:buClr>
                <a:srgbClr val="1A3C7C"/>
              </a:buClr>
              <a:buSzPts val="2200"/>
              <a:buFont typeface="Helvetica Neue"/>
              <a:buChar char="●"/>
            </a:pPr>
            <a:r>
              <a:rPr b="1" lang="pt-BR" sz="2200">
                <a:solidFill>
                  <a:srgbClr val="1A3C7C"/>
                </a:solidFill>
                <a:latin typeface="Helvetica Neue"/>
                <a:ea typeface="Helvetica Neue"/>
                <a:cs typeface="Helvetica Neue"/>
                <a:sym typeface="Helvetica Neue"/>
              </a:rPr>
              <a:t>Alegações da AmBev: </a:t>
            </a:r>
            <a:r>
              <a:rPr lang="pt-BR" sz="2200">
                <a:solidFill>
                  <a:srgbClr val="1A3C7C"/>
                </a:solidFill>
                <a:latin typeface="Helvetica Neue"/>
                <a:ea typeface="Helvetica Neue"/>
                <a:cs typeface="Helvetica Neue"/>
                <a:sym typeface="Helvetica Neue"/>
              </a:rPr>
              <a:t>Prometeu cortes de custo de 14,1% a partir da otimização da produção, logística e escala para competir globalmente.</a:t>
            </a:r>
            <a:endParaRPr b="1" sz="2200">
              <a:solidFill>
                <a:srgbClr val="1A3C7C"/>
              </a:solidFill>
              <a:latin typeface="Helvetica Neue"/>
              <a:ea typeface="Helvetica Neue"/>
              <a:cs typeface="Helvetica Neue"/>
              <a:sym typeface="Helvetica Neue"/>
            </a:endParaRPr>
          </a:p>
          <a:p>
            <a:pPr indent="-368300" lvl="0" marL="457200" marR="0" rtl="0" algn="l">
              <a:lnSpc>
                <a:spcPct val="100000"/>
              </a:lnSpc>
              <a:spcBef>
                <a:spcPts val="0"/>
              </a:spcBef>
              <a:spcAft>
                <a:spcPts val="0"/>
              </a:spcAft>
              <a:buClr>
                <a:srgbClr val="1A3C7C"/>
              </a:buClr>
              <a:buSzPts val="2200"/>
              <a:buFont typeface="Helvetica Neue"/>
              <a:buChar char="●"/>
            </a:pPr>
            <a:r>
              <a:rPr b="1" lang="pt-BR" sz="2200">
                <a:solidFill>
                  <a:srgbClr val="1A3C7C"/>
                </a:solidFill>
                <a:latin typeface="Helvetica Neue"/>
                <a:ea typeface="Helvetica Neue"/>
                <a:cs typeface="Helvetica Neue"/>
                <a:sym typeface="Helvetica Neue"/>
              </a:rPr>
              <a:t>Críticos, concorrentes, órgãos consultivos do CADE</a:t>
            </a:r>
            <a:r>
              <a:rPr lang="pt-BR" sz="2200">
                <a:solidFill>
                  <a:srgbClr val="1A3C7C"/>
                </a:solidFill>
                <a:latin typeface="Helvetica Neue"/>
                <a:ea typeface="Helvetica Neue"/>
                <a:cs typeface="Helvetica Neue"/>
                <a:sym typeface="Helvetica Neue"/>
              </a:rPr>
              <a:t>: Consideraram as eficiências superestimadas (apenas 6,9%), especulativas e improváveis de beneficiar os consumidores.</a:t>
            </a:r>
            <a:endParaRPr b="1" sz="2200">
              <a:solidFill>
                <a:srgbClr val="1A3C7C"/>
              </a:solidFill>
              <a:latin typeface="Helvetica Neue"/>
              <a:ea typeface="Helvetica Neue"/>
              <a:cs typeface="Helvetica Neue"/>
              <a:sym typeface="Helvetica Neue"/>
            </a:endParaRPr>
          </a:p>
          <a:p>
            <a:pPr indent="-368300" lvl="0" marL="457200" marR="0" rtl="0" algn="l">
              <a:lnSpc>
                <a:spcPct val="100000"/>
              </a:lnSpc>
              <a:spcBef>
                <a:spcPts val="0"/>
              </a:spcBef>
              <a:spcAft>
                <a:spcPts val="0"/>
              </a:spcAft>
              <a:buClr>
                <a:srgbClr val="1A3C7C"/>
              </a:buClr>
              <a:buSzPts val="2200"/>
              <a:buFont typeface="Helvetica Neue"/>
              <a:buChar char="●"/>
            </a:pPr>
            <a:r>
              <a:rPr b="1" lang="pt-BR" sz="2200">
                <a:solidFill>
                  <a:srgbClr val="1A3C7C"/>
                </a:solidFill>
                <a:latin typeface="Helvetica Neue"/>
                <a:ea typeface="Helvetica Neue"/>
                <a:cs typeface="Helvetica Neue"/>
                <a:sym typeface="Helvetica Neue"/>
              </a:rPr>
              <a:t>Posicionamento do CADE: </a:t>
            </a:r>
            <a:r>
              <a:rPr lang="pt-BR" sz="2200">
                <a:solidFill>
                  <a:srgbClr val="1A3C7C"/>
                </a:solidFill>
                <a:latin typeface="Helvetica Neue"/>
                <a:ea typeface="Helvetica Neue"/>
                <a:cs typeface="Helvetica Neue"/>
                <a:sym typeface="Helvetica Neue"/>
              </a:rPr>
              <a:t>Gesner Oliveira priorizou regular a conduta em vez de bloquear fusões por estrutura, alinhando-se às tendências antitruste modernas.</a:t>
            </a:r>
            <a:endParaRPr sz="2200">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t/>
            </a:r>
            <a:endParaRPr b="1" sz="2200">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t/>
            </a:r>
            <a:endParaRPr b="1" sz="2200">
              <a:solidFill>
                <a:srgbClr val="1A3C7C"/>
              </a:solidFill>
              <a:latin typeface="Helvetica Neue"/>
              <a:ea typeface="Helvetica Neue"/>
              <a:cs typeface="Helvetica Neue"/>
              <a:sym typeface="Helvetica Neue"/>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17"/>
          <p:cNvSpPr txBox="1"/>
          <p:nvPr>
            <p:ph type="title"/>
          </p:nvPr>
        </p:nvSpPr>
        <p:spPr>
          <a:xfrm>
            <a:off x="4" y="1"/>
            <a:ext cx="11127000" cy="1325700"/>
          </a:xfrm>
          <a:prstGeom prst="rect">
            <a:avLst/>
          </a:prstGeom>
          <a:noFill/>
          <a:ln>
            <a:noFill/>
          </a:ln>
        </p:spPr>
        <p:txBody>
          <a:bodyPr anchorCtr="0" anchor="ctr" bIns="45700" lIns="91425" spcFirstLastPara="1" rIns="91425" wrap="square" tIns="45700">
            <a:noAutofit/>
          </a:bodyPr>
          <a:lstStyle/>
          <a:p>
            <a:pPr indent="457200" lvl="0" marL="0" rtl="0" algn="l">
              <a:lnSpc>
                <a:spcPct val="90000"/>
              </a:lnSpc>
              <a:spcBef>
                <a:spcPts val="0"/>
              </a:spcBef>
              <a:spcAft>
                <a:spcPts val="0"/>
              </a:spcAft>
              <a:buClr>
                <a:srgbClr val="002F6D"/>
              </a:buClr>
              <a:buSzPts val="5400"/>
              <a:buNone/>
            </a:pPr>
            <a:r>
              <a:rPr b="1" lang="pt-BR" sz="4000">
                <a:solidFill>
                  <a:srgbClr val="1A3C7C"/>
                </a:solidFill>
                <a:latin typeface="Helvetica Neue"/>
                <a:ea typeface="Helvetica Neue"/>
                <a:cs typeface="Helvetica Neue"/>
                <a:sym typeface="Helvetica Neue"/>
              </a:rPr>
              <a:t>Dimensões Políticas</a:t>
            </a:r>
            <a:endParaRPr b="1" sz="3600">
              <a:solidFill>
                <a:srgbClr val="1A3C7C"/>
              </a:solidFill>
              <a:latin typeface="Helvetica Neue"/>
              <a:ea typeface="Helvetica Neue"/>
              <a:cs typeface="Helvetica Neue"/>
              <a:sym typeface="Helvetica Neue"/>
            </a:endParaRPr>
          </a:p>
        </p:txBody>
      </p:sp>
      <p:sp>
        <p:nvSpPr>
          <p:cNvPr id="180" name="Google Shape;180;p17"/>
          <p:cNvSpPr txBox="1"/>
          <p:nvPr/>
        </p:nvSpPr>
        <p:spPr>
          <a:xfrm>
            <a:off x="4686679" y="1176085"/>
            <a:ext cx="7766283" cy="2551088"/>
          </a:xfrm>
          <a:prstGeom prst="rect">
            <a:avLst/>
          </a:prstGeom>
          <a:noFill/>
          <a:ln>
            <a:noFill/>
          </a:ln>
        </p:spPr>
        <p:txBody>
          <a:bodyPr anchorCtr="0" anchor="t" bIns="45700" lIns="91425" spcFirstLastPara="1" rIns="91425" wrap="square" tIns="45700">
            <a:normAutofit/>
          </a:bodyPr>
          <a:lstStyle/>
          <a:p>
            <a:pPr indent="0" lvl="0" marL="0" marR="0" rtl="0" algn="l">
              <a:lnSpc>
                <a:spcPct val="150000"/>
              </a:lnSpc>
              <a:spcBef>
                <a:spcPts val="0"/>
              </a:spcBef>
              <a:spcAft>
                <a:spcPts val="0"/>
              </a:spcAft>
              <a:buNone/>
            </a:pPr>
            <a:r>
              <a:t/>
            </a:r>
            <a:endParaRPr b="0" i="0" sz="2800" u="none" cap="none" strike="noStrike">
              <a:solidFill>
                <a:srgbClr val="1A3C7C"/>
              </a:solidFill>
              <a:latin typeface="Arial"/>
              <a:ea typeface="Arial"/>
              <a:cs typeface="Arial"/>
              <a:sym typeface="Arial"/>
            </a:endParaRPr>
          </a:p>
          <a:p>
            <a:pPr indent="0" lvl="0" marL="0" marR="0" rtl="0" algn="l">
              <a:lnSpc>
                <a:spcPct val="150000"/>
              </a:lnSpc>
              <a:spcBef>
                <a:spcPts val="0"/>
              </a:spcBef>
              <a:spcAft>
                <a:spcPts val="0"/>
              </a:spcAft>
              <a:buNone/>
            </a:pPr>
            <a:r>
              <a:t/>
            </a:r>
            <a:endParaRPr b="0" i="0" sz="2800" u="none" cap="none" strike="noStrike">
              <a:solidFill>
                <a:srgbClr val="002F6D"/>
              </a:solidFill>
              <a:latin typeface="Helvetica Neue"/>
              <a:ea typeface="Helvetica Neue"/>
              <a:cs typeface="Helvetica Neue"/>
              <a:sym typeface="Helvetica Neue"/>
            </a:endParaRPr>
          </a:p>
          <a:p>
            <a:pPr indent="0" lvl="0" marL="0" marR="0" rtl="0" algn="l">
              <a:lnSpc>
                <a:spcPct val="150000"/>
              </a:lnSpc>
              <a:spcBef>
                <a:spcPts val="0"/>
              </a:spcBef>
              <a:spcAft>
                <a:spcPts val="0"/>
              </a:spcAft>
              <a:buNone/>
            </a:pPr>
            <a:r>
              <a:t/>
            </a:r>
            <a:endParaRPr b="0" i="0" sz="2800" u="none" cap="none" strike="noStrike">
              <a:solidFill>
                <a:srgbClr val="002F6D"/>
              </a:solidFill>
              <a:latin typeface="Helvetica Neue"/>
              <a:ea typeface="Helvetica Neue"/>
              <a:cs typeface="Helvetica Neue"/>
              <a:sym typeface="Helvetica Neue"/>
            </a:endParaRPr>
          </a:p>
        </p:txBody>
      </p:sp>
      <p:sp>
        <p:nvSpPr>
          <p:cNvPr id="181" name="Google Shape;181;p17"/>
          <p:cNvSpPr txBox="1"/>
          <p:nvPr/>
        </p:nvSpPr>
        <p:spPr>
          <a:xfrm>
            <a:off x="556755" y="857308"/>
            <a:ext cx="11127000" cy="5043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1" sz="2800">
              <a:solidFill>
                <a:srgbClr val="1A3C7C"/>
              </a:solidFill>
              <a:latin typeface="Helvetica Neue"/>
              <a:ea typeface="Helvetica Neue"/>
              <a:cs typeface="Helvetica Neue"/>
              <a:sym typeface="Helvetica Neue"/>
            </a:endParaRPr>
          </a:p>
          <a:p>
            <a:pPr indent="0" lvl="0" marL="0" marR="0" rtl="0" algn="l">
              <a:lnSpc>
                <a:spcPct val="100000"/>
              </a:lnSpc>
              <a:spcBef>
                <a:spcPts val="1000"/>
              </a:spcBef>
              <a:spcAft>
                <a:spcPts val="0"/>
              </a:spcAft>
              <a:buNone/>
            </a:pPr>
            <a:r>
              <a:rPr b="1" lang="pt-BR" sz="2800">
                <a:solidFill>
                  <a:srgbClr val="1A3C7C"/>
                </a:solidFill>
                <a:latin typeface="Helvetica Neue"/>
                <a:ea typeface="Helvetica Neue"/>
                <a:cs typeface="Helvetica Neue"/>
                <a:sym typeface="Helvetica Neue"/>
              </a:rPr>
              <a:t>Suporte ainda mais forte do Poder Executivo</a:t>
            </a:r>
            <a:endParaRPr b="1" sz="2800">
              <a:solidFill>
                <a:srgbClr val="1A3C7C"/>
              </a:solidFill>
              <a:latin typeface="Helvetica Neue"/>
              <a:ea typeface="Helvetica Neue"/>
              <a:cs typeface="Helvetica Neue"/>
              <a:sym typeface="Helvetica Neue"/>
            </a:endParaRPr>
          </a:p>
          <a:p>
            <a:pPr indent="-406400" lvl="0" marL="457200" marR="0" rtl="0" algn="l">
              <a:lnSpc>
                <a:spcPct val="100000"/>
              </a:lnSpc>
              <a:spcBef>
                <a:spcPts val="1000"/>
              </a:spcBef>
              <a:spcAft>
                <a:spcPts val="0"/>
              </a:spcAft>
              <a:buClr>
                <a:srgbClr val="1A3C7C"/>
              </a:buClr>
              <a:buSzPts val="2800"/>
              <a:buFont typeface="Helvetica Neue"/>
              <a:buChar char="●"/>
            </a:pPr>
            <a:r>
              <a:rPr lang="pt-BR" sz="2800">
                <a:solidFill>
                  <a:srgbClr val="1A3C7C"/>
                </a:solidFill>
                <a:latin typeface="Helvetica Neue"/>
                <a:ea typeface="Helvetica Neue"/>
                <a:cs typeface="Helvetica Neue"/>
                <a:sym typeface="Helvetica Neue"/>
              </a:rPr>
              <a:t>A fusão foi anunciada publicamente no Palácio Presidencial.</a:t>
            </a:r>
            <a:endParaRPr sz="2800">
              <a:solidFill>
                <a:srgbClr val="1A3C7C"/>
              </a:solidFill>
              <a:latin typeface="Helvetica Neue"/>
              <a:ea typeface="Helvetica Neue"/>
              <a:cs typeface="Helvetica Neue"/>
              <a:sym typeface="Helvetica Neue"/>
            </a:endParaRPr>
          </a:p>
          <a:p>
            <a:pPr indent="-406400" lvl="0" marL="457200" marR="0" rtl="0" algn="l">
              <a:lnSpc>
                <a:spcPct val="100000"/>
              </a:lnSpc>
              <a:spcBef>
                <a:spcPts val="1000"/>
              </a:spcBef>
              <a:spcAft>
                <a:spcPts val="0"/>
              </a:spcAft>
              <a:buClr>
                <a:srgbClr val="1A3C7C"/>
              </a:buClr>
              <a:buSzPts val="2800"/>
              <a:buFont typeface="Helvetica Neue"/>
              <a:buChar char="●"/>
            </a:pPr>
            <a:r>
              <a:rPr lang="pt-BR" sz="2800">
                <a:solidFill>
                  <a:srgbClr val="1A3C7C"/>
                </a:solidFill>
                <a:latin typeface="Helvetica Neue"/>
                <a:ea typeface="Helvetica Neue"/>
                <a:cs typeface="Helvetica Neue"/>
                <a:sym typeface="Helvetica Neue"/>
              </a:rPr>
              <a:t>O Presidente Cardoso defendeu o acordo: "O mundo opera em oligopólios."</a:t>
            </a:r>
            <a:endParaRPr sz="2800">
              <a:solidFill>
                <a:srgbClr val="1A3C7C"/>
              </a:solidFill>
              <a:latin typeface="Helvetica Neue"/>
              <a:ea typeface="Helvetica Neue"/>
              <a:cs typeface="Helvetica Neue"/>
              <a:sym typeface="Helvetica Neue"/>
            </a:endParaRPr>
          </a:p>
          <a:p>
            <a:pPr indent="-406400" lvl="0" marL="457200" marR="0" rtl="0" algn="l">
              <a:lnSpc>
                <a:spcPct val="100000"/>
              </a:lnSpc>
              <a:spcBef>
                <a:spcPts val="1000"/>
              </a:spcBef>
              <a:spcAft>
                <a:spcPts val="0"/>
              </a:spcAft>
              <a:buClr>
                <a:srgbClr val="1A3C7C"/>
              </a:buClr>
              <a:buSzPts val="2800"/>
              <a:buFont typeface="Helvetica Neue"/>
              <a:buChar char="●"/>
            </a:pPr>
            <a:r>
              <a:rPr lang="pt-BR" sz="2800">
                <a:solidFill>
                  <a:srgbClr val="1A3C7C"/>
                </a:solidFill>
                <a:latin typeface="Helvetica Neue"/>
                <a:ea typeface="Helvetica Neue"/>
                <a:cs typeface="Helvetica Neue"/>
                <a:sym typeface="Helvetica Neue"/>
              </a:rPr>
              <a:t>O Ministro do Desenvolvimento, Clóvis Carvalho, abraçou as fusões em indústrias estratégicas para resistir a aquisições estrangeiras e construir multinacionais brasileiras, e apoiou a fusão da Ambev.</a:t>
            </a:r>
            <a:endParaRPr sz="2800">
              <a:solidFill>
                <a:srgbClr val="1A3C7C"/>
              </a:solidFill>
              <a:latin typeface="Helvetica Neue"/>
              <a:ea typeface="Helvetica Neue"/>
              <a:cs typeface="Helvetica Neue"/>
              <a:sym typeface="Helvetica Neue"/>
            </a:endParaRPr>
          </a:p>
          <a:p>
            <a:pPr indent="0" lvl="0" marL="457200" marR="0" rtl="0" algn="l">
              <a:lnSpc>
                <a:spcPct val="100000"/>
              </a:lnSpc>
              <a:spcBef>
                <a:spcPts val="1000"/>
              </a:spcBef>
              <a:spcAft>
                <a:spcPts val="1000"/>
              </a:spcAft>
              <a:buNone/>
            </a:pPr>
            <a:r>
              <a:t/>
            </a:r>
            <a:endParaRPr sz="2800">
              <a:solidFill>
                <a:srgbClr val="1A3C7C"/>
              </a:solidFill>
              <a:latin typeface="Helvetica Neue"/>
              <a:ea typeface="Helvetica Neue"/>
              <a:cs typeface="Helvetica Neue"/>
              <a:sym typeface="Helvetica Neue"/>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2B62"/>
        </a:solidFill>
      </p:bgPr>
    </p:bg>
    <p:spTree>
      <p:nvGrpSpPr>
        <p:cNvPr id="185" name="Shape 185"/>
        <p:cNvGrpSpPr/>
        <p:nvPr/>
      </p:nvGrpSpPr>
      <p:grpSpPr>
        <a:xfrm>
          <a:off x="0" y="0"/>
          <a:ext cx="0" cy="0"/>
          <a:chOff x="0" y="0"/>
          <a:chExt cx="0" cy="0"/>
        </a:xfrm>
      </p:grpSpPr>
      <p:sp>
        <p:nvSpPr>
          <p:cNvPr id="186" name="Google Shape;186;p18"/>
          <p:cNvSpPr txBox="1"/>
          <p:nvPr>
            <p:ph type="ctrTitle"/>
          </p:nvPr>
        </p:nvSpPr>
        <p:spPr>
          <a:xfrm>
            <a:off x="708644" y="680600"/>
            <a:ext cx="8455500" cy="23877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6000"/>
              <a:buFont typeface="Twentieth Century"/>
              <a:buNone/>
            </a:pPr>
            <a:r>
              <a:rPr b="1" lang="pt-BR">
                <a:solidFill>
                  <a:schemeClr val="lt1"/>
                </a:solidFill>
                <a:latin typeface="Helvetica Neue"/>
                <a:ea typeface="Helvetica Neue"/>
                <a:cs typeface="Helvetica Neue"/>
                <a:sym typeface="Helvetica Neue"/>
              </a:rPr>
              <a:t>Obrigado!</a:t>
            </a:r>
            <a:br>
              <a:rPr b="1" lang="pt-BR">
                <a:solidFill>
                  <a:schemeClr val="lt1"/>
                </a:solidFill>
                <a:latin typeface="Helvetica Neue"/>
                <a:ea typeface="Helvetica Neue"/>
                <a:cs typeface="Helvetica Neue"/>
                <a:sym typeface="Helvetica Neue"/>
              </a:rPr>
            </a:br>
            <a:endParaRPr b="1">
              <a:solidFill>
                <a:schemeClr val="lt1"/>
              </a:solidFill>
              <a:latin typeface="Helvetica Neue"/>
              <a:ea typeface="Helvetica Neue"/>
              <a:cs typeface="Helvetica Neue"/>
              <a:sym typeface="Helvetica Neue"/>
            </a:endParaRPr>
          </a:p>
        </p:txBody>
      </p:sp>
      <p:pic>
        <p:nvPicPr>
          <p:cNvPr id="187" name="Google Shape;187;p18"/>
          <p:cNvPicPr preferRelativeResize="0"/>
          <p:nvPr/>
        </p:nvPicPr>
        <p:blipFill rotWithShape="1">
          <a:blip r:embed="rId3">
            <a:alphaModFix/>
          </a:blip>
          <a:srcRect b="0" l="0" r="0" t="0"/>
          <a:stretch/>
        </p:blipFill>
        <p:spPr>
          <a:xfrm>
            <a:off x="875607" y="6272588"/>
            <a:ext cx="4372492" cy="313229"/>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2"/>
          <p:cNvSpPr txBox="1"/>
          <p:nvPr>
            <p:ph type="title"/>
          </p:nvPr>
        </p:nvSpPr>
        <p:spPr>
          <a:xfrm>
            <a:off x="-1" y="-12"/>
            <a:ext cx="5438400" cy="1325700"/>
          </a:xfrm>
          <a:prstGeom prst="rect">
            <a:avLst/>
          </a:prstGeom>
          <a:noFill/>
          <a:ln>
            <a:noFill/>
          </a:ln>
        </p:spPr>
        <p:txBody>
          <a:bodyPr anchorCtr="0" anchor="ctr" bIns="45700" lIns="91425" spcFirstLastPara="1" rIns="91425" wrap="square" tIns="45700">
            <a:normAutofit/>
          </a:bodyPr>
          <a:lstStyle/>
          <a:p>
            <a:pPr indent="457200" lvl="0" marL="0" rtl="0" algn="l">
              <a:lnSpc>
                <a:spcPct val="90000"/>
              </a:lnSpc>
              <a:spcBef>
                <a:spcPts val="0"/>
              </a:spcBef>
              <a:spcAft>
                <a:spcPts val="0"/>
              </a:spcAft>
              <a:buClr>
                <a:srgbClr val="002F6D"/>
              </a:buClr>
              <a:buSzPts val="5400"/>
              <a:buFont typeface="Twentieth Century"/>
              <a:buNone/>
            </a:pPr>
            <a:r>
              <a:rPr b="1" lang="pt-BR" sz="4550">
                <a:solidFill>
                  <a:srgbClr val="002F6D"/>
                </a:solidFill>
                <a:latin typeface="Helvetica Neue"/>
                <a:ea typeface="Helvetica Neue"/>
                <a:cs typeface="Helvetica Neue"/>
                <a:sym typeface="Helvetica Neue"/>
              </a:rPr>
              <a:t>Argumento</a:t>
            </a:r>
            <a:endParaRPr b="1" sz="4550">
              <a:solidFill>
                <a:srgbClr val="002F6D"/>
              </a:solidFill>
              <a:latin typeface="Helvetica Neue"/>
              <a:ea typeface="Helvetica Neue"/>
              <a:cs typeface="Helvetica Neue"/>
              <a:sym typeface="Helvetica Neue"/>
            </a:endParaRPr>
          </a:p>
        </p:txBody>
      </p:sp>
      <p:sp>
        <p:nvSpPr>
          <p:cNvPr id="90" name="Google Shape;90;p2"/>
          <p:cNvSpPr txBox="1"/>
          <p:nvPr/>
        </p:nvSpPr>
        <p:spPr>
          <a:xfrm>
            <a:off x="838200" y="1477050"/>
            <a:ext cx="10600200" cy="4797300"/>
          </a:xfrm>
          <a:prstGeom prst="rect">
            <a:avLst/>
          </a:prstGeom>
          <a:noFill/>
          <a:ln>
            <a:noFill/>
          </a:ln>
        </p:spPr>
        <p:txBody>
          <a:bodyPr anchorCtr="0" anchor="t" bIns="45700" lIns="91425" spcFirstLastPara="1" rIns="91425" wrap="square" tIns="45700">
            <a:normAutofit fontScale="32500"/>
          </a:bodyPr>
          <a:lstStyle/>
          <a:p>
            <a:pPr indent="0" lvl="5" marL="0" marR="0" rtl="0" algn="l">
              <a:lnSpc>
                <a:spcPct val="115000"/>
              </a:lnSpc>
              <a:spcBef>
                <a:spcPts val="0"/>
              </a:spcBef>
              <a:spcAft>
                <a:spcPts val="0"/>
              </a:spcAft>
              <a:buNone/>
            </a:pPr>
            <a:r>
              <a:rPr i="1" lang="pt-BR" sz="8600">
                <a:solidFill>
                  <a:srgbClr val="1A3C7C"/>
                </a:solidFill>
                <a:latin typeface="Helvetica Neue"/>
                <a:ea typeface="Helvetica Neue"/>
                <a:cs typeface="Helvetica Neue"/>
                <a:sym typeface="Helvetica Neue"/>
              </a:rPr>
              <a:t>A política antitruste pode servir como uma política industrial passiva para governos liberais e fiscalmente conservadores, a fim de forjar grandes empresas competitivas.</a:t>
            </a:r>
            <a:endParaRPr i="1" sz="8600">
              <a:solidFill>
                <a:srgbClr val="1A3C7C"/>
              </a:solidFill>
              <a:latin typeface="Helvetica Neue"/>
              <a:ea typeface="Helvetica Neue"/>
              <a:cs typeface="Helvetica Neue"/>
              <a:sym typeface="Helvetica Neue"/>
            </a:endParaRPr>
          </a:p>
          <a:p>
            <a:pPr indent="0" lvl="5" marL="0" marR="0" rtl="0" algn="l">
              <a:lnSpc>
                <a:spcPct val="150000"/>
              </a:lnSpc>
              <a:spcBef>
                <a:spcPts val="0"/>
              </a:spcBef>
              <a:spcAft>
                <a:spcPts val="0"/>
              </a:spcAft>
              <a:buNone/>
            </a:pPr>
            <a:r>
              <a:t/>
            </a:r>
            <a:endParaRPr i="1" sz="8600">
              <a:solidFill>
                <a:srgbClr val="1A3C7C"/>
              </a:solidFill>
              <a:latin typeface="Helvetica Neue"/>
              <a:ea typeface="Helvetica Neue"/>
              <a:cs typeface="Helvetica Neue"/>
              <a:sym typeface="Helvetica Neue"/>
            </a:endParaRPr>
          </a:p>
          <a:p>
            <a:pPr indent="457200" lvl="5" marL="0" marR="0" rtl="0" algn="l">
              <a:lnSpc>
                <a:spcPct val="150000"/>
              </a:lnSpc>
              <a:spcBef>
                <a:spcPts val="0"/>
              </a:spcBef>
              <a:spcAft>
                <a:spcPts val="0"/>
              </a:spcAft>
              <a:buNone/>
            </a:pPr>
            <a:r>
              <a:rPr b="1" lang="pt-BR" sz="8600">
                <a:solidFill>
                  <a:srgbClr val="1A3C7C"/>
                </a:solidFill>
                <a:latin typeface="Helvetica Neue"/>
                <a:ea typeface="Helvetica Neue"/>
                <a:cs typeface="Helvetica Neue"/>
                <a:sym typeface="Helvetica Neue"/>
              </a:rPr>
              <a:t>Evidências de Caso (Brasil anos 1990-2000):</a:t>
            </a:r>
            <a:endParaRPr b="0" i="0" sz="8600" u="none" cap="none" strike="noStrike">
              <a:solidFill>
                <a:srgbClr val="1A3C7C"/>
              </a:solidFill>
              <a:latin typeface="Helvetica Neue"/>
              <a:ea typeface="Helvetica Neue"/>
              <a:cs typeface="Helvetica Neue"/>
              <a:sym typeface="Helvetica Neue"/>
            </a:endParaRPr>
          </a:p>
          <a:p>
            <a:pPr indent="-406082" lvl="0" marL="1371600" marR="0" rtl="0" algn="l">
              <a:lnSpc>
                <a:spcPct val="150000"/>
              </a:lnSpc>
              <a:spcBef>
                <a:spcPts val="0"/>
              </a:spcBef>
              <a:spcAft>
                <a:spcPts val="0"/>
              </a:spcAft>
              <a:buClr>
                <a:srgbClr val="1A3C7C"/>
              </a:buClr>
              <a:buSzPct val="100000"/>
              <a:buFont typeface="Helvetica Neue"/>
              <a:buChar char="●"/>
            </a:pPr>
            <a:r>
              <a:rPr lang="pt-BR" sz="8600">
                <a:solidFill>
                  <a:srgbClr val="1A3C7C"/>
                </a:solidFill>
                <a:latin typeface="Helvetica Neue"/>
                <a:ea typeface="Helvetica Neue"/>
                <a:cs typeface="Helvetica Neue"/>
                <a:sym typeface="Helvetica Neue"/>
              </a:rPr>
              <a:t>Aquisição da Pains pela Gerdau (aço) </a:t>
            </a:r>
            <a:endParaRPr sz="8600">
              <a:solidFill>
                <a:srgbClr val="1A3C7C"/>
              </a:solidFill>
              <a:latin typeface="Helvetica Neue"/>
              <a:ea typeface="Helvetica Neue"/>
              <a:cs typeface="Helvetica Neue"/>
              <a:sym typeface="Helvetica Neue"/>
            </a:endParaRPr>
          </a:p>
          <a:p>
            <a:pPr indent="-406082" lvl="0" marL="1371600" marR="0" rtl="0" algn="l">
              <a:lnSpc>
                <a:spcPct val="150000"/>
              </a:lnSpc>
              <a:spcBef>
                <a:spcPts val="0"/>
              </a:spcBef>
              <a:spcAft>
                <a:spcPts val="0"/>
              </a:spcAft>
              <a:buClr>
                <a:srgbClr val="1A3C7C"/>
              </a:buClr>
              <a:buSzPct val="100000"/>
              <a:buFont typeface="Helvetica Neue"/>
              <a:buChar char="●"/>
            </a:pPr>
            <a:r>
              <a:rPr lang="pt-BR" sz="8600">
                <a:solidFill>
                  <a:srgbClr val="1A3C7C"/>
                </a:solidFill>
                <a:latin typeface="Helvetica Neue"/>
                <a:ea typeface="Helvetica Neue"/>
                <a:cs typeface="Helvetica Neue"/>
                <a:sym typeface="Helvetica Neue"/>
              </a:rPr>
              <a:t>Fusão da Antarctica-Brahma (cerveja/bebidas) na Ambev</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3"/>
          <p:cNvSpPr txBox="1"/>
          <p:nvPr>
            <p:ph type="title"/>
          </p:nvPr>
        </p:nvSpPr>
        <p:spPr>
          <a:xfrm>
            <a:off x="0" y="0"/>
            <a:ext cx="6720300" cy="1325700"/>
          </a:xfrm>
          <a:prstGeom prst="rect">
            <a:avLst/>
          </a:prstGeom>
          <a:noFill/>
          <a:ln>
            <a:noFill/>
          </a:ln>
        </p:spPr>
        <p:txBody>
          <a:bodyPr anchorCtr="0" anchor="ctr" bIns="45700" lIns="91425" spcFirstLastPara="1" rIns="91425" wrap="square" tIns="45700">
            <a:normAutofit/>
          </a:bodyPr>
          <a:lstStyle/>
          <a:p>
            <a:pPr indent="457200" lvl="0" marL="0" rtl="0" algn="l">
              <a:lnSpc>
                <a:spcPct val="90000"/>
              </a:lnSpc>
              <a:spcBef>
                <a:spcPts val="0"/>
              </a:spcBef>
              <a:spcAft>
                <a:spcPts val="0"/>
              </a:spcAft>
              <a:buClr>
                <a:srgbClr val="002F6D"/>
              </a:buClr>
              <a:buSzPts val="5400"/>
              <a:buFont typeface="Twentieth Century"/>
              <a:buNone/>
            </a:pPr>
            <a:r>
              <a:rPr b="1" lang="pt-BR" sz="4550">
                <a:solidFill>
                  <a:srgbClr val="002F6D"/>
                </a:solidFill>
                <a:latin typeface="Helvetica Neue"/>
                <a:ea typeface="Helvetica Neue"/>
                <a:cs typeface="Helvetica Neue"/>
                <a:sym typeface="Helvetica Neue"/>
              </a:rPr>
              <a:t>Mecanismo central</a:t>
            </a:r>
            <a:endParaRPr b="1" sz="4550">
              <a:solidFill>
                <a:srgbClr val="002F6D"/>
              </a:solidFill>
              <a:latin typeface="Helvetica Neue"/>
              <a:ea typeface="Helvetica Neue"/>
              <a:cs typeface="Helvetica Neue"/>
              <a:sym typeface="Helvetica Neue"/>
            </a:endParaRPr>
          </a:p>
        </p:txBody>
      </p:sp>
      <p:sp>
        <p:nvSpPr>
          <p:cNvPr id="96" name="Google Shape;96;p3"/>
          <p:cNvSpPr txBox="1"/>
          <p:nvPr/>
        </p:nvSpPr>
        <p:spPr>
          <a:xfrm>
            <a:off x="737850" y="1430913"/>
            <a:ext cx="10716300" cy="4797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pt-BR" sz="2400">
                <a:solidFill>
                  <a:srgbClr val="1A3C7C"/>
                </a:solidFill>
                <a:latin typeface="Helvetica Neue"/>
                <a:ea typeface="Helvetica Neue"/>
                <a:cs typeface="Helvetica Neue"/>
                <a:sym typeface="Helvetica Neue"/>
              </a:rPr>
              <a:t>Atores estatais e corporativos reinterpretaram estrategicamente o arcabouço legal da defesa da concorrência no Brasil para legitimar fusões e aquisições (F&amp;As) que consolidaram campeões nacionais:</a:t>
            </a:r>
            <a:endParaRPr sz="2400">
              <a:solidFill>
                <a:srgbClr val="1A3C7C"/>
              </a:solidFill>
              <a:latin typeface="Helvetica Neue"/>
              <a:ea typeface="Helvetica Neue"/>
              <a:cs typeface="Helvetica Neue"/>
              <a:sym typeface="Helvetica Neue"/>
            </a:endParaRPr>
          </a:p>
          <a:p>
            <a:pPr indent="-298450" lvl="0" marL="457200" rtl="0" algn="l">
              <a:lnSpc>
                <a:spcPct val="115000"/>
              </a:lnSpc>
              <a:spcBef>
                <a:spcPts val="1200"/>
              </a:spcBef>
              <a:spcAft>
                <a:spcPts val="0"/>
              </a:spcAft>
              <a:buClr>
                <a:schemeClr val="dk1"/>
              </a:buClr>
              <a:buSzPts val="1100"/>
              <a:buChar char="●"/>
            </a:pPr>
            <a:r>
              <a:rPr lang="pt-BR" sz="2400">
                <a:solidFill>
                  <a:srgbClr val="1A3C7C"/>
                </a:solidFill>
                <a:latin typeface="Helvetica Neue"/>
                <a:ea typeface="Helvetica Neue"/>
                <a:cs typeface="Helvetica Neue"/>
                <a:sym typeface="Helvetica Neue"/>
              </a:rPr>
              <a:t>Como resposta adaptativa às pressões competitivas pós-liberalização</a:t>
            </a:r>
            <a:endParaRPr sz="2400">
              <a:solidFill>
                <a:srgbClr val="1A3C7C"/>
              </a:solidFill>
              <a:latin typeface="Helvetica Neue"/>
              <a:ea typeface="Helvetica Neue"/>
              <a:cs typeface="Helvetica Neue"/>
              <a:sym typeface="Helvetica Neue"/>
            </a:endParaRPr>
          </a:p>
          <a:p>
            <a:pPr indent="-298450" lvl="0" marL="457200" rtl="0" algn="l">
              <a:lnSpc>
                <a:spcPct val="115000"/>
              </a:lnSpc>
              <a:spcBef>
                <a:spcPts val="0"/>
              </a:spcBef>
              <a:spcAft>
                <a:spcPts val="0"/>
              </a:spcAft>
              <a:buClr>
                <a:schemeClr val="dk1"/>
              </a:buClr>
              <a:buSzPts val="1100"/>
              <a:buChar char="●"/>
            </a:pPr>
            <a:r>
              <a:rPr lang="pt-BR" sz="2400">
                <a:solidFill>
                  <a:srgbClr val="1A3C7C"/>
                </a:solidFill>
                <a:latin typeface="Helvetica Neue"/>
                <a:ea typeface="Helvetica Neue"/>
                <a:cs typeface="Helvetica Neue"/>
                <a:sym typeface="Helvetica Neue"/>
              </a:rPr>
              <a:t>Apesar da rejeição oficial às intervenções de política industrial</a:t>
            </a:r>
            <a:endParaRPr sz="2400">
              <a:solidFill>
                <a:srgbClr val="1A3C7C"/>
              </a:solidFill>
              <a:latin typeface="Helvetica Neue"/>
              <a:ea typeface="Helvetica Neue"/>
              <a:cs typeface="Helvetica Neue"/>
              <a:sym typeface="Helvetica Neue"/>
            </a:endParaRPr>
          </a:p>
          <a:p>
            <a:pPr indent="-298450" lvl="0" marL="457200" rtl="0" algn="l">
              <a:lnSpc>
                <a:spcPct val="115000"/>
              </a:lnSpc>
              <a:spcBef>
                <a:spcPts val="0"/>
              </a:spcBef>
              <a:spcAft>
                <a:spcPts val="0"/>
              </a:spcAft>
              <a:buClr>
                <a:schemeClr val="dk1"/>
              </a:buClr>
              <a:buSzPts val="1100"/>
              <a:buChar char="●"/>
            </a:pPr>
            <a:r>
              <a:rPr lang="pt-BR" sz="2400">
                <a:solidFill>
                  <a:srgbClr val="1A3C7C"/>
                </a:solidFill>
                <a:latin typeface="Helvetica Neue"/>
                <a:ea typeface="Helvetica Neue"/>
                <a:cs typeface="Helvetica Neue"/>
                <a:sym typeface="Helvetica Neue"/>
              </a:rPr>
              <a:t>Mobilizando </a:t>
            </a:r>
            <a:r>
              <a:rPr lang="pt-BR" sz="2400">
                <a:solidFill>
                  <a:srgbClr val="1A3C7C"/>
                </a:solidFill>
                <a:latin typeface="Helvetica Neue"/>
                <a:ea typeface="Helvetica Neue"/>
                <a:cs typeface="Helvetica Neue"/>
                <a:sym typeface="Helvetica Neue"/>
              </a:rPr>
              <a:t>estratégias</a:t>
            </a:r>
            <a:r>
              <a:rPr lang="pt-BR" sz="2400">
                <a:solidFill>
                  <a:srgbClr val="1A3C7C"/>
                </a:solidFill>
                <a:latin typeface="Helvetica Neue"/>
                <a:ea typeface="Helvetica Neue"/>
                <a:cs typeface="Helvetica Neue"/>
                <a:sym typeface="Helvetica Neue"/>
              </a:rPr>
              <a:t> de </a:t>
            </a:r>
            <a:r>
              <a:rPr i="1" lang="pt-BR" sz="2400">
                <a:solidFill>
                  <a:srgbClr val="1A3C7C"/>
                </a:solidFill>
                <a:latin typeface="Helvetica Neue"/>
                <a:ea typeface="Helvetica Neue"/>
                <a:cs typeface="Helvetica Neue"/>
                <a:sym typeface="Helvetica Neue"/>
              </a:rPr>
              <a:t>conversion </a:t>
            </a:r>
            <a:r>
              <a:rPr lang="pt-BR" sz="2400">
                <a:solidFill>
                  <a:srgbClr val="1A3C7C"/>
                </a:solidFill>
                <a:latin typeface="Helvetica Neue"/>
                <a:ea typeface="Helvetica Neue"/>
                <a:cs typeface="Helvetica Neue"/>
                <a:sym typeface="Helvetica Neue"/>
              </a:rPr>
              <a:t>(Mahoney &amp; Thelen 2009):</a:t>
            </a:r>
            <a:endParaRPr sz="2400">
              <a:solidFill>
                <a:srgbClr val="1A3C7C"/>
              </a:solidFill>
              <a:latin typeface="Helvetica Neue"/>
              <a:ea typeface="Helvetica Neue"/>
              <a:cs typeface="Helvetica Neue"/>
              <a:sym typeface="Helvetica Neue"/>
            </a:endParaRPr>
          </a:p>
          <a:p>
            <a:pPr indent="-298450" lvl="1" marL="914400" rtl="0" algn="l">
              <a:lnSpc>
                <a:spcPct val="115000"/>
              </a:lnSpc>
              <a:spcBef>
                <a:spcPts val="0"/>
              </a:spcBef>
              <a:spcAft>
                <a:spcPts val="0"/>
              </a:spcAft>
              <a:buClr>
                <a:schemeClr val="dk1"/>
              </a:buClr>
              <a:buSzPts val="1100"/>
              <a:buChar char="○"/>
            </a:pPr>
            <a:r>
              <a:rPr lang="pt-BR" sz="2400">
                <a:solidFill>
                  <a:srgbClr val="1A3C7C"/>
                </a:solidFill>
                <a:latin typeface="Helvetica Neue"/>
                <a:ea typeface="Helvetica Neue"/>
                <a:cs typeface="Helvetica Neue"/>
                <a:sym typeface="Helvetica Neue"/>
              </a:rPr>
              <a:t>Padrões ambíguos de "eficiência" n</a:t>
            </a:r>
            <a:r>
              <a:rPr lang="pt-BR" sz="2400">
                <a:solidFill>
                  <a:srgbClr val="1A3C7C"/>
                </a:solidFill>
                <a:latin typeface="Helvetica Neue"/>
                <a:ea typeface="Helvetica Neue"/>
                <a:cs typeface="Helvetica Neue"/>
                <a:sym typeface="Helvetica Neue"/>
              </a:rPr>
              <a:t>a legislação</a:t>
            </a:r>
            <a:endParaRPr sz="2400">
              <a:solidFill>
                <a:srgbClr val="1A3C7C"/>
              </a:solidFill>
              <a:latin typeface="Helvetica Neue"/>
              <a:ea typeface="Helvetica Neue"/>
              <a:cs typeface="Helvetica Neue"/>
              <a:sym typeface="Helvetica Neue"/>
            </a:endParaRPr>
          </a:p>
          <a:p>
            <a:pPr indent="-298450" lvl="1" marL="914400" rtl="0" algn="l">
              <a:lnSpc>
                <a:spcPct val="115000"/>
              </a:lnSpc>
              <a:spcBef>
                <a:spcPts val="0"/>
              </a:spcBef>
              <a:spcAft>
                <a:spcPts val="0"/>
              </a:spcAft>
              <a:buClr>
                <a:schemeClr val="dk1"/>
              </a:buClr>
              <a:buSzPts val="1100"/>
              <a:buChar char="○"/>
            </a:pPr>
            <a:r>
              <a:rPr lang="pt-BR" sz="2400">
                <a:solidFill>
                  <a:srgbClr val="1A3C7C"/>
                </a:solidFill>
                <a:latin typeface="Helvetica Neue"/>
                <a:ea typeface="Helvetica Neue"/>
                <a:cs typeface="Helvetica Neue"/>
                <a:sym typeface="Helvetica Neue"/>
              </a:rPr>
              <a:t>Definições flexíveis de "mercado relevante"</a:t>
            </a:r>
            <a:endParaRPr sz="2400">
              <a:solidFill>
                <a:srgbClr val="1A3C7C"/>
              </a:solidFill>
              <a:latin typeface="Helvetica Neue"/>
              <a:ea typeface="Helvetica Neue"/>
              <a:cs typeface="Helvetica Neue"/>
              <a:sym typeface="Helvetica Neue"/>
            </a:endParaRPr>
          </a:p>
          <a:p>
            <a:pPr indent="-298450" lvl="0" marL="457200" rtl="0" algn="l">
              <a:lnSpc>
                <a:spcPct val="115000"/>
              </a:lnSpc>
              <a:spcBef>
                <a:spcPts val="0"/>
              </a:spcBef>
              <a:spcAft>
                <a:spcPts val="0"/>
              </a:spcAft>
              <a:buClr>
                <a:schemeClr val="dk1"/>
              </a:buClr>
              <a:buSzPts val="1100"/>
              <a:buChar char="●"/>
            </a:pPr>
            <a:r>
              <a:rPr lang="pt-BR" sz="2400">
                <a:solidFill>
                  <a:srgbClr val="1A3C7C"/>
                </a:solidFill>
                <a:latin typeface="Helvetica Neue"/>
                <a:ea typeface="Helvetica Neue"/>
                <a:cs typeface="Helvetica Neue"/>
                <a:sym typeface="Helvetica Neue"/>
              </a:rPr>
              <a:t>Subvertendo a intenção legal pró-competição para construir poder de mercado estratégico</a:t>
            </a:r>
            <a:endParaRPr sz="2400">
              <a:solidFill>
                <a:srgbClr val="1A3C7C"/>
              </a:solidFill>
              <a:latin typeface="Helvetica Neue"/>
              <a:ea typeface="Helvetica Neue"/>
              <a:cs typeface="Helvetica Neue"/>
              <a:sym typeface="Helvetica Neue"/>
            </a:endParaRPr>
          </a:p>
          <a:p>
            <a:pPr indent="0" lvl="5" marL="0" marR="0" rtl="0" algn="l">
              <a:lnSpc>
                <a:spcPct val="170000"/>
              </a:lnSpc>
              <a:spcBef>
                <a:spcPts val="1200"/>
              </a:spcBef>
              <a:spcAft>
                <a:spcPts val="0"/>
              </a:spcAft>
              <a:buNone/>
            </a:pPr>
            <a:r>
              <a:t/>
            </a:r>
            <a:endParaRPr sz="2400">
              <a:solidFill>
                <a:srgbClr val="1A3C7C"/>
              </a:solidFill>
              <a:latin typeface="Helvetica Neue"/>
              <a:ea typeface="Helvetica Neue"/>
              <a:cs typeface="Helvetica Neue"/>
              <a:sym typeface="Helvetica Neue"/>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5"/>
          <p:cNvSpPr txBox="1"/>
          <p:nvPr>
            <p:ph type="title"/>
          </p:nvPr>
        </p:nvSpPr>
        <p:spPr>
          <a:xfrm>
            <a:off x="-1" y="-12"/>
            <a:ext cx="10742100" cy="1325700"/>
          </a:xfrm>
          <a:prstGeom prst="rect">
            <a:avLst/>
          </a:prstGeom>
          <a:noFill/>
          <a:ln>
            <a:noFill/>
          </a:ln>
        </p:spPr>
        <p:txBody>
          <a:bodyPr anchorCtr="0" anchor="ctr" bIns="45700" lIns="91425" spcFirstLastPara="1" rIns="91425" wrap="square" tIns="45700">
            <a:normAutofit/>
          </a:bodyPr>
          <a:lstStyle/>
          <a:p>
            <a:pPr indent="457200" lvl="0" marL="0" rtl="0" algn="l">
              <a:lnSpc>
                <a:spcPct val="90000"/>
              </a:lnSpc>
              <a:spcBef>
                <a:spcPts val="0"/>
              </a:spcBef>
              <a:spcAft>
                <a:spcPts val="0"/>
              </a:spcAft>
              <a:buClr>
                <a:srgbClr val="002F6D"/>
              </a:buClr>
              <a:buSzPts val="5400"/>
              <a:buFont typeface="Twentieth Century"/>
              <a:buNone/>
            </a:pPr>
            <a:r>
              <a:rPr b="1" lang="pt-BR" sz="4550">
                <a:solidFill>
                  <a:srgbClr val="002F6D"/>
                </a:solidFill>
                <a:latin typeface="Helvetica Neue"/>
                <a:ea typeface="Helvetica Neue"/>
                <a:cs typeface="Helvetica Neue"/>
                <a:sym typeface="Helvetica Neue"/>
              </a:rPr>
              <a:t>Política industrial e antitruste</a:t>
            </a:r>
            <a:endParaRPr b="1" sz="4550">
              <a:solidFill>
                <a:srgbClr val="002F6D"/>
              </a:solidFill>
              <a:latin typeface="Helvetica Neue"/>
              <a:ea typeface="Helvetica Neue"/>
              <a:cs typeface="Helvetica Neue"/>
              <a:sym typeface="Helvetica Neue"/>
            </a:endParaRPr>
          </a:p>
        </p:txBody>
      </p:sp>
      <p:sp>
        <p:nvSpPr>
          <p:cNvPr id="102" name="Google Shape;102;p5"/>
          <p:cNvSpPr txBox="1"/>
          <p:nvPr/>
        </p:nvSpPr>
        <p:spPr>
          <a:xfrm>
            <a:off x="823950" y="1596975"/>
            <a:ext cx="10544100" cy="4797300"/>
          </a:xfrm>
          <a:prstGeom prst="rect">
            <a:avLst/>
          </a:prstGeom>
          <a:noFill/>
          <a:ln>
            <a:noFill/>
          </a:ln>
        </p:spPr>
        <p:txBody>
          <a:bodyPr anchorCtr="0" anchor="t" bIns="45700" lIns="91425" spcFirstLastPara="1" rIns="91425" wrap="square" tIns="45700">
            <a:normAutofit lnSpcReduction="10000"/>
          </a:bodyPr>
          <a:lstStyle/>
          <a:p>
            <a:pPr indent="0" lvl="0" marL="0" marR="0" rtl="0" algn="l">
              <a:lnSpc>
                <a:spcPct val="150000"/>
              </a:lnSpc>
              <a:spcBef>
                <a:spcPts val="0"/>
              </a:spcBef>
              <a:spcAft>
                <a:spcPts val="0"/>
              </a:spcAft>
              <a:buNone/>
            </a:pPr>
            <a:r>
              <a:rPr lang="pt-BR" sz="2800">
                <a:solidFill>
                  <a:srgbClr val="1A3C7C"/>
                </a:solidFill>
                <a:latin typeface="Helvetica Neue"/>
                <a:ea typeface="Helvetica Neue"/>
                <a:cs typeface="Helvetica Neue"/>
                <a:sym typeface="Helvetica Neue"/>
              </a:rPr>
              <a:t>A literatura sobre antitruste (tanto as abordagens Brandeisianas quanto Williamsonianas) rejeita a política industrial liderada pelo Estado por distorcer o mercado.</a:t>
            </a:r>
            <a:endParaRPr sz="2800">
              <a:solidFill>
                <a:srgbClr val="1A3C7C"/>
              </a:solidFill>
              <a:latin typeface="Helvetica Neue"/>
              <a:ea typeface="Helvetica Neue"/>
              <a:cs typeface="Helvetica Neue"/>
              <a:sym typeface="Helvetica Neue"/>
            </a:endParaRPr>
          </a:p>
          <a:p>
            <a:pPr indent="0" lvl="0" marL="0" marR="0" rtl="0" algn="l">
              <a:lnSpc>
                <a:spcPct val="150000"/>
              </a:lnSpc>
              <a:spcBef>
                <a:spcPts val="0"/>
              </a:spcBef>
              <a:spcAft>
                <a:spcPts val="0"/>
              </a:spcAft>
              <a:buNone/>
            </a:pPr>
            <a:r>
              <a:t/>
            </a:r>
            <a:endParaRPr sz="2800">
              <a:solidFill>
                <a:srgbClr val="1A3C7C"/>
              </a:solidFill>
              <a:latin typeface="Helvetica Neue"/>
              <a:ea typeface="Helvetica Neue"/>
              <a:cs typeface="Helvetica Neue"/>
              <a:sym typeface="Helvetica Neue"/>
            </a:endParaRPr>
          </a:p>
          <a:p>
            <a:pPr indent="0" lvl="0" marL="0" marR="0" rtl="0" algn="l">
              <a:lnSpc>
                <a:spcPct val="150000"/>
              </a:lnSpc>
              <a:spcBef>
                <a:spcPts val="0"/>
              </a:spcBef>
              <a:spcAft>
                <a:spcPts val="0"/>
              </a:spcAft>
              <a:buNone/>
            </a:pPr>
            <a:r>
              <a:rPr lang="pt-BR" sz="2800">
                <a:solidFill>
                  <a:srgbClr val="1A3C7C"/>
                </a:solidFill>
                <a:latin typeface="Helvetica Neue"/>
                <a:ea typeface="Helvetica Neue"/>
                <a:cs typeface="Helvetica Neue"/>
                <a:sym typeface="Helvetica Neue"/>
              </a:rPr>
              <a:t>Contudo, estudiosos reconhecem que a regulamentação de mercado nos EUA no início do século XX funcionou como uma política industrial de facto para proteger empresas locais sem intervenção estatal direta (Dobbin 1994; Prasad 2012).</a:t>
            </a:r>
            <a:endParaRPr sz="2800">
              <a:solidFill>
                <a:srgbClr val="1A3C7C"/>
              </a:solidFill>
              <a:latin typeface="Helvetica Neue"/>
              <a:ea typeface="Helvetica Neue"/>
              <a:cs typeface="Helvetica Neue"/>
              <a:sym typeface="Helvetica Neue"/>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6"/>
          <p:cNvSpPr txBox="1"/>
          <p:nvPr>
            <p:ph type="title"/>
          </p:nvPr>
        </p:nvSpPr>
        <p:spPr>
          <a:xfrm>
            <a:off x="1" y="0"/>
            <a:ext cx="12192000" cy="1325700"/>
          </a:xfrm>
          <a:prstGeom prst="rect">
            <a:avLst/>
          </a:prstGeom>
          <a:noFill/>
          <a:ln>
            <a:noFill/>
          </a:ln>
        </p:spPr>
        <p:txBody>
          <a:bodyPr anchorCtr="0" anchor="ctr" bIns="45700" lIns="91425" spcFirstLastPara="1" rIns="91425" wrap="square" tIns="45700">
            <a:normAutofit/>
          </a:bodyPr>
          <a:lstStyle/>
          <a:p>
            <a:pPr indent="457200" lvl="0" marL="0" rtl="0" algn="l">
              <a:lnSpc>
                <a:spcPct val="90000"/>
              </a:lnSpc>
              <a:spcBef>
                <a:spcPts val="0"/>
              </a:spcBef>
              <a:spcAft>
                <a:spcPts val="0"/>
              </a:spcAft>
              <a:buClr>
                <a:srgbClr val="002F6D"/>
              </a:buClr>
              <a:buSzPts val="6000"/>
              <a:buFont typeface="Twentieth Century"/>
              <a:buNone/>
            </a:pPr>
            <a:r>
              <a:rPr b="1" lang="pt-BR" sz="4550">
                <a:solidFill>
                  <a:srgbClr val="002F6D"/>
                </a:solidFill>
                <a:latin typeface="Helvetica Neue"/>
                <a:ea typeface="Helvetica Neue"/>
                <a:cs typeface="Helvetica Neue"/>
                <a:sym typeface="Helvetica Neue"/>
              </a:rPr>
              <a:t>O que torna os casos interessantes?</a:t>
            </a:r>
            <a:endParaRPr b="1" sz="4550">
              <a:solidFill>
                <a:srgbClr val="002F6D"/>
              </a:solidFill>
              <a:latin typeface="Helvetica Neue"/>
              <a:ea typeface="Helvetica Neue"/>
              <a:cs typeface="Helvetica Neue"/>
              <a:sym typeface="Helvetica Neue"/>
            </a:endParaRPr>
          </a:p>
        </p:txBody>
      </p:sp>
      <p:sp>
        <p:nvSpPr>
          <p:cNvPr id="108" name="Google Shape;108;p6"/>
          <p:cNvSpPr txBox="1"/>
          <p:nvPr/>
        </p:nvSpPr>
        <p:spPr>
          <a:xfrm>
            <a:off x="1010225" y="1643225"/>
            <a:ext cx="10171500" cy="3588300"/>
          </a:xfrm>
          <a:prstGeom prst="rect">
            <a:avLst/>
          </a:prstGeom>
          <a:noFill/>
          <a:ln>
            <a:noFill/>
          </a:ln>
        </p:spPr>
        <p:txBody>
          <a:bodyPr anchorCtr="0" anchor="t" bIns="45700" lIns="91425" spcFirstLastPara="1" rIns="91425" wrap="square" tIns="45700">
            <a:normAutofit/>
          </a:bodyPr>
          <a:lstStyle/>
          <a:p>
            <a:pPr indent="0" lvl="0" marL="0" rtl="0" algn="just">
              <a:lnSpc>
                <a:spcPct val="115000"/>
              </a:lnSpc>
              <a:spcBef>
                <a:spcPts val="0"/>
              </a:spcBef>
              <a:spcAft>
                <a:spcPts val="0"/>
              </a:spcAft>
              <a:buSzPts val="1100"/>
              <a:buNone/>
            </a:pPr>
            <a:r>
              <a:rPr lang="pt-BR" sz="2800">
                <a:solidFill>
                  <a:srgbClr val="1A3C7C"/>
                </a:solidFill>
                <a:latin typeface="Helvetica Neue"/>
                <a:ea typeface="Helvetica Neue"/>
                <a:cs typeface="Helvetica Neue"/>
                <a:sym typeface="Helvetica Neue"/>
              </a:rPr>
              <a:t>Apesar de um clima político em que as autoridades negaram a política industrial e buscaram restringir a intervenção estatal nos mercados, o </a:t>
            </a:r>
            <a:r>
              <a:rPr lang="pt-BR" sz="2800">
                <a:solidFill>
                  <a:srgbClr val="1A3C7C"/>
                </a:solidFill>
                <a:latin typeface="Helvetica Neue"/>
                <a:ea typeface="Helvetica Neue"/>
                <a:cs typeface="Helvetica Neue"/>
                <a:sym typeface="Helvetica Neue"/>
              </a:rPr>
              <a:t>período pós-liberalização no Brasil foi marcado pelo redirecionamento da política de concorrência para viabilizar a criação de grandes empresas competitivas internacionalmente, e não para proteger pequenas empresas e limitar o poder corporativo.</a:t>
            </a:r>
            <a:endParaRPr sz="2800">
              <a:solidFill>
                <a:srgbClr val="1A3C7C"/>
              </a:solidFill>
              <a:latin typeface="Helvetica Neue"/>
              <a:ea typeface="Helvetica Neue"/>
              <a:cs typeface="Helvetica Neue"/>
              <a:sym typeface="Helvetica Neue"/>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8"/>
          <p:cNvSpPr txBox="1"/>
          <p:nvPr>
            <p:ph type="title"/>
          </p:nvPr>
        </p:nvSpPr>
        <p:spPr>
          <a:xfrm>
            <a:off x="12" y="3"/>
            <a:ext cx="10742100" cy="1325700"/>
          </a:xfrm>
          <a:prstGeom prst="rect">
            <a:avLst/>
          </a:prstGeom>
          <a:noFill/>
          <a:ln>
            <a:noFill/>
          </a:ln>
        </p:spPr>
        <p:txBody>
          <a:bodyPr anchorCtr="0" anchor="ctr" bIns="45700" lIns="91425" spcFirstLastPara="1" rIns="91425" wrap="square" tIns="45700">
            <a:normAutofit/>
          </a:bodyPr>
          <a:lstStyle/>
          <a:p>
            <a:pPr indent="457200" lvl="0" marL="0" rtl="0" algn="l">
              <a:lnSpc>
                <a:spcPct val="90000"/>
              </a:lnSpc>
              <a:spcBef>
                <a:spcPts val="0"/>
              </a:spcBef>
              <a:spcAft>
                <a:spcPts val="0"/>
              </a:spcAft>
              <a:buClr>
                <a:srgbClr val="002F6D"/>
              </a:buClr>
              <a:buSzPts val="5400"/>
              <a:buFont typeface="Twentieth Century"/>
              <a:buNone/>
            </a:pPr>
            <a:r>
              <a:rPr b="1" lang="pt-BR" sz="4550">
                <a:solidFill>
                  <a:srgbClr val="002F6D"/>
                </a:solidFill>
                <a:latin typeface="Helvetica Neue"/>
                <a:ea typeface="Helvetica Neue"/>
                <a:cs typeface="Helvetica Neue"/>
                <a:sym typeface="Helvetica Neue"/>
              </a:rPr>
              <a:t>Contexto</a:t>
            </a:r>
            <a:endParaRPr b="1" sz="4550">
              <a:solidFill>
                <a:srgbClr val="002F6D"/>
              </a:solidFill>
              <a:latin typeface="Helvetica Neue"/>
              <a:ea typeface="Helvetica Neue"/>
              <a:cs typeface="Helvetica Neue"/>
              <a:sym typeface="Helvetica Neue"/>
            </a:endParaRPr>
          </a:p>
        </p:txBody>
      </p:sp>
      <p:sp>
        <p:nvSpPr>
          <p:cNvPr id="114" name="Google Shape;114;p8"/>
          <p:cNvSpPr txBox="1"/>
          <p:nvPr/>
        </p:nvSpPr>
        <p:spPr>
          <a:xfrm>
            <a:off x="4686679" y="1176085"/>
            <a:ext cx="7766283" cy="2551088"/>
          </a:xfrm>
          <a:prstGeom prst="rect">
            <a:avLst/>
          </a:prstGeom>
          <a:noFill/>
          <a:ln>
            <a:noFill/>
          </a:ln>
        </p:spPr>
        <p:txBody>
          <a:bodyPr anchorCtr="0" anchor="t" bIns="45700" lIns="91425" spcFirstLastPara="1" rIns="91425" wrap="square" tIns="45700">
            <a:normAutofit/>
          </a:bodyPr>
          <a:lstStyle/>
          <a:p>
            <a:pPr indent="0" lvl="0" marL="0" marR="0" rtl="0" algn="l">
              <a:lnSpc>
                <a:spcPct val="150000"/>
              </a:lnSpc>
              <a:spcBef>
                <a:spcPts val="0"/>
              </a:spcBef>
              <a:spcAft>
                <a:spcPts val="0"/>
              </a:spcAft>
              <a:buNone/>
            </a:pPr>
            <a:r>
              <a:t/>
            </a:r>
            <a:endParaRPr b="0" i="0" sz="2800" u="none" cap="none" strike="noStrike">
              <a:solidFill>
                <a:srgbClr val="1A3C7C"/>
              </a:solidFill>
              <a:latin typeface="Arial"/>
              <a:ea typeface="Arial"/>
              <a:cs typeface="Arial"/>
              <a:sym typeface="Arial"/>
            </a:endParaRPr>
          </a:p>
          <a:p>
            <a:pPr indent="0" lvl="0" marL="0" marR="0" rtl="0" algn="l">
              <a:lnSpc>
                <a:spcPct val="150000"/>
              </a:lnSpc>
              <a:spcBef>
                <a:spcPts val="0"/>
              </a:spcBef>
              <a:spcAft>
                <a:spcPts val="0"/>
              </a:spcAft>
              <a:buNone/>
            </a:pPr>
            <a:r>
              <a:t/>
            </a:r>
            <a:endParaRPr b="0" i="0" sz="2800" u="none" cap="none" strike="noStrike">
              <a:solidFill>
                <a:srgbClr val="002F6D"/>
              </a:solidFill>
              <a:latin typeface="Helvetica Neue"/>
              <a:ea typeface="Helvetica Neue"/>
              <a:cs typeface="Helvetica Neue"/>
              <a:sym typeface="Helvetica Neue"/>
            </a:endParaRPr>
          </a:p>
          <a:p>
            <a:pPr indent="0" lvl="0" marL="0" marR="0" rtl="0" algn="l">
              <a:lnSpc>
                <a:spcPct val="150000"/>
              </a:lnSpc>
              <a:spcBef>
                <a:spcPts val="0"/>
              </a:spcBef>
              <a:spcAft>
                <a:spcPts val="0"/>
              </a:spcAft>
              <a:buNone/>
            </a:pPr>
            <a:r>
              <a:t/>
            </a:r>
            <a:endParaRPr b="0" i="0" sz="2800" u="none" cap="none" strike="noStrike">
              <a:solidFill>
                <a:srgbClr val="002F6D"/>
              </a:solidFill>
              <a:latin typeface="Helvetica Neue"/>
              <a:ea typeface="Helvetica Neue"/>
              <a:cs typeface="Helvetica Neue"/>
              <a:sym typeface="Helvetica Neue"/>
            </a:endParaRPr>
          </a:p>
        </p:txBody>
      </p:sp>
      <p:sp>
        <p:nvSpPr>
          <p:cNvPr id="115" name="Google Shape;115;p8"/>
          <p:cNvSpPr txBox="1"/>
          <p:nvPr/>
        </p:nvSpPr>
        <p:spPr>
          <a:xfrm>
            <a:off x="328475" y="1325700"/>
            <a:ext cx="5466900" cy="43251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0"/>
              </a:spcAft>
              <a:buClr>
                <a:schemeClr val="dk1"/>
              </a:buClr>
              <a:buSzPts val="1100"/>
              <a:buFont typeface="Arial"/>
              <a:buNone/>
            </a:pPr>
            <a:r>
              <a:rPr lang="pt-BR" sz="2200">
                <a:solidFill>
                  <a:srgbClr val="1A3C7C"/>
                </a:solidFill>
                <a:latin typeface="Helvetica Neue"/>
                <a:ea typeface="Helvetica Neue"/>
                <a:cs typeface="Helvetica Neue"/>
                <a:sym typeface="Helvetica Neue"/>
              </a:rPr>
              <a:t>Nova legislação conco</a:t>
            </a:r>
            <a:r>
              <a:rPr lang="pt-BR" sz="2200">
                <a:solidFill>
                  <a:srgbClr val="1A3C7C"/>
                </a:solidFill>
                <a:latin typeface="Helvetica Neue"/>
                <a:ea typeface="Helvetica Neue"/>
                <a:cs typeface="Helvetica Neue"/>
                <a:sym typeface="Helvetica Neue"/>
              </a:rPr>
              <a:t>rre</a:t>
            </a:r>
            <a:r>
              <a:rPr lang="pt-BR" sz="2200">
                <a:solidFill>
                  <a:srgbClr val="1A3C7C"/>
                </a:solidFill>
                <a:latin typeface="Helvetica Neue"/>
                <a:ea typeface="Helvetica Neue"/>
                <a:cs typeface="Helvetica Neue"/>
                <a:sym typeface="Helvetica Neue"/>
              </a:rPr>
              <a:t>ncial (1994) concedendo autonomia ao Conselho Administrativo de Defesa Econômica (CADE) – membros indicados pelo Presidente da República</a:t>
            </a:r>
            <a:endParaRPr sz="2200">
              <a:solidFill>
                <a:srgbClr val="1A3C7C"/>
              </a:solidFill>
              <a:latin typeface="Helvetica Neue"/>
              <a:ea typeface="Helvetica Neue"/>
              <a:cs typeface="Helvetica Neue"/>
              <a:sym typeface="Helvetica Neue"/>
            </a:endParaRPr>
          </a:p>
          <a:p>
            <a:pPr indent="0" lvl="0" marL="0" rtl="0" algn="l">
              <a:lnSpc>
                <a:spcPct val="115000"/>
              </a:lnSpc>
              <a:spcBef>
                <a:spcPts val="0"/>
              </a:spcBef>
              <a:spcAft>
                <a:spcPts val="0"/>
              </a:spcAft>
              <a:buClr>
                <a:schemeClr val="dk1"/>
              </a:buClr>
              <a:buSzPts val="1100"/>
              <a:buFont typeface="Arial"/>
              <a:buNone/>
            </a:pPr>
            <a:r>
              <a:t/>
            </a:r>
            <a:endParaRPr sz="2200">
              <a:solidFill>
                <a:srgbClr val="1A3C7C"/>
              </a:solidFill>
              <a:latin typeface="Helvetica Neue"/>
              <a:ea typeface="Helvetica Neue"/>
              <a:cs typeface="Helvetica Neue"/>
              <a:sym typeface="Helvetica Neue"/>
            </a:endParaRPr>
          </a:p>
          <a:p>
            <a:pPr indent="0" lvl="0" marL="0" rtl="0" algn="l">
              <a:lnSpc>
                <a:spcPct val="115000"/>
              </a:lnSpc>
              <a:spcBef>
                <a:spcPts val="0"/>
              </a:spcBef>
              <a:spcAft>
                <a:spcPts val="0"/>
              </a:spcAft>
              <a:buClr>
                <a:schemeClr val="dk1"/>
              </a:buClr>
              <a:buSzPts val="1100"/>
              <a:buFont typeface="Arial"/>
              <a:buNone/>
            </a:pPr>
            <a:r>
              <a:rPr lang="pt-BR" sz="2200">
                <a:solidFill>
                  <a:srgbClr val="1A3C7C"/>
                </a:solidFill>
                <a:latin typeface="Helvetica Neue"/>
                <a:ea typeface="Helvetica Neue"/>
                <a:cs typeface="Helvetica Neue"/>
                <a:sym typeface="Helvetica Neue"/>
              </a:rPr>
              <a:t>Visa “fortalecer a cultura concorrencial”: promover a concorrência de mercado como parte do controle da inflação e do processo de liberalização.</a:t>
            </a:r>
            <a:endParaRPr sz="2200">
              <a:solidFill>
                <a:srgbClr val="1A3C7C"/>
              </a:solidFill>
              <a:latin typeface="Helvetica Neue"/>
              <a:ea typeface="Helvetica Neue"/>
              <a:cs typeface="Helvetica Neue"/>
              <a:sym typeface="Helvetica Neue"/>
            </a:endParaRPr>
          </a:p>
          <a:p>
            <a:pPr indent="0" lvl="0" marL="0" marR="0" rtl="0" algn="l">
              <a:lnSpc>
                <a:spcPct val="115000"/>
              </a:lnSpc>
              <a:spcBef>
                <a:spcPts val="0"/>
              </a:spcBef>
              <a:spcAft>
                <a:spcPts val="0"/>
              </a:spcAft>
              <a:buNone/>
            </a:pPr>
            <a:r>
              <a:t/>
            </a:r>
            <a:endParaRPr sz="2200">
              <a:solidFill>
                <a:srgbClr val="1A3C7C"/>
              </a:solidFill>
              <a:latin typeface="Helvetica Neue"/>
              <a:ea typeface="Helvetica Neue"/>
              <a:cs typeface="Helvetica Neue"/>
              <a:sym typeface="Helvetica Neue"/>
            </a:endParaRPr>
          </a:p>
        </p:txBody>
      </p:sp>
      <p:pic>
        <p:nvPicPr>
          <p:cNvPr descr="A person in a suit and tie&#10;&#10;AI-generated content may be incorrect." id="116" name="Google Shape;116;p8"/>
          <p:cNvPicPr preferRelativeResize="0"/>
          <p:nvPr/>
        </p:nvPicPr>
        <p:blipFill rotWithShape="1">
          <a:blip r:embed="rId3">
            <a:alphaModFix/>
          </a:blip>
          <a:srcRect b="0" l="0" r="0" t="0"/>
          <a:stretch/>
        </p:blipFill>
        <p:spPr>
          <a:xfrm>
            <a:off x="6123416" y="1177269"/>
            <a:ext cx="6068584" cy="4169983"/>
          </a:xfrm>
          <a:prstGeom prst="rect">
            <a:avLst/>
          </a:prstGeom>
          <a:noFill/>
          <a:ln>
            <a:noFill/>
          </a:ln>
        </p:spPr>
      </p:pic>
      <p:sp>
        <p:nvSpPr>
          <p:cNvPr id="117" name="Google Shape;117;p8"/>
          <p:cNvSpPr txBox="1"/>
          <p:nvPr/>
        </p:nvSpPr>
        <p:spPr>
          <a:xfrm>
            <a:off x="6089374" y="5667480"/>
            <a:ext cx="61026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pt-BR" sz="1800" u="none" cap="none" strike="noStrike">
                <a:solidFill>
                  <a:srgbClr val="000000"/>
                </a:solidFill>
                <a:latin typeface="Helvetica Neue"/>
                <a:ea typeface="Helvetica Neue"/>
                <a:cs typeface="Helvetica Neue"/>
                <a:sym typeface="Helvetica Neue"/>
              </a:rPr>
              <a:t>"</a:t>
            </a:r>
            <a:r>
              <a:rPr b="1" i="1" lang="pt-BR" sz="1800">
                <a:latin typeface="Helvetica Neue"/>
                <a:ea typeface="Helvetica Neue"/>
                <a:cs typeface="Helvetica Neue"/>
                <a:sym typeface="Helvetica Neue"/>
              </a:rPr>
              <a:t>A melhor política industrial é não ter política industrial</a:t>
            </a:r>
            <a:r>
              <a:rPr b="1" i="1" lang="pt-BR" sz="1800" u="none" cap="none" strike="noStrike">
                <a:solidFill>
                  <a:srgbClr val="000000"/>
                </a:solidFill>
                <a:latin typeface="Helvetica Neue"/>
                <a:ea typeface="Helvetica Neue"/>
                <a:cs typeface="Helvetica Neue"/>
                <a:sym typeface="Helvetica Neue"/>
              </a:rPr>
              <a:t>.” </a:t>
            </a:r>
            <a:r>
              <a:rPr b="1" i="0" lang="pt-BR" sz="1800" u="none" cap="none" strike="noStrike">
                <a:solidFill>
                  <a:srgbClr val="000000"/>
                </a:solidFill>
                <a:latin typeface="Helvetica Neue"/>
                <a:ea typeface="Helvetica Neue"/>
                <a:cs typeface="Helvetica Neue"/>
                <a:sym typeface="Helvetica Neue"/>
              </a:rPr>
              <a:t>(Malan, </a:t>
            </a:r>
            <a:r>
              <a:rPr b="1" lang="pt-BR" sz="1800">
                <a:latin typeface="Helvetica Neue"/>
                <a:ea typeface="Helvetica Neue"/>
                <a:cs typeface="Helvetica Neue"/>
                <a:sym typeface="Helvetica Neue"/>
              </a:rPr>
              <a:t>ex-ministro da Fazenda</a:t>
            </a:r>
            <a:r>
              <a:rPr b="1" i="0" lang="pt-BR" sz="1800" u="none" cap="none" strike="noStrike">
                <a:solidFill>
                  <a:srgbClr val="000000"/>
                </a:solidFill>
                <a:latin typeface="Helvetica Neue"/>
                <a:ea typeface="Helvetica Neue"/>
                <a:cs typeface="Helvetica Neue"/>
                <a:sym typeface="Helvetica Neue"/>
              </a:rPr>
              <a:t>)</a:t>
            </a:r>
            <a:endParaRPr b="0" i="0" sz="1800" u="none" cap="none" strike="noStrike">
              <a:solidFill>
                <a:srgbClr val="000000"/>
              </a:solidFill>
              <a:latin typeface="Helvetica Neue"/>
              <a:ea typeface="Helvetica Neue"/>
              <a:cs typeface="Helvetica Neue"/>
              <a:sym typeface="Helvetica Neue"/>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pic>
        <p:nvPicPr>
          <p:cNvPr descr="Steel rebar" id="122" name="Google Shape;122;p9"/>
          <p:cNvPicPr preferRelativeResize="0"/>
          <p:nvPr/>
        </p:nvPicPr>
        <p:blipFill rotWithShape="1">
          <a:blip r:embed="rId3">
            <a:alphaModFix amt="20000"/>
          </a:blip>
          <a:srcRect b="0" l="0" r="0" t="0"/>
          <a:stretch/>
        </p:blipFill>
        <p:spPr>
          <a:xfrm>
            <a:off x="0" y="-1"/>
            <a:ext cx="12192000" cy="8112123"/>
          </a:xfrm>
          <a:prstGeom prst="rect">
            <a:avLst/>
          </a:prstGeom>
          <a:noFill/>
          <a:ln>
            <a:noFill/>
          </a:ln>
        </p:spPr>
      </p:pic>
      <p:sp>
        <p:nvSpPr>
          <p:cNvPr id="123" name="Google Shape;123;p9"/>
          <p:cNvSpPr txBox="1"/>
          <p:nvPr>
            <p:ph type="title"/>
          </p:nvPr>
        </p:nvSpPr>
        <p:spPr>
          <a:xfrm>
            <a:off x="12" y="3"/>
            <a:ext cx="10742100" cy="1325700"/>
          </a:xfrm>
          <a:prstGeom prst="rect">
            <a:avLst/>
          </a:prstGeom>
          <a:noFill/>
          <a:ln>
            <a:noFill/>
          </a:ln>
        </p:spPr>
        <p:txBody>
          <a:bodyPr anchorCtr="0" anchor="ctr" bIns="45700" lIns="91425" spcFirstLastPara="1" rIns="91425" wrap="square" tIns="45700">
            <a:normAutofit/>
          </a:bodyPr>
          <a:lstStyle/>
          <a:p>
            <a:pPr indent="457200" lvl="0" marL="0" rtl="0" algn="l">
              <a:lnSpc>
                <a:spcPct val="90000"/>
              </a:lnSpc>
              <a:spcBef>
                <a:spcPts val="0"/>
              </a:spcBef>
              <a:spcAft>
                <a:spcPts val="0"/>
              </a:spcAft>
              <a:buClr>
                <a:srgbClr val="002F6D"/>
              </a:buClr>
              <a:buSzPts val="5400"/>
              <a:buFont typeface="Twentieth Century"/>
              <a:buNone/>
            </a:pPr>
            <a:r>
              <a:rPr b="1" lang="pt-BR" sz="4500">
                <a:solidFill>
                  <a:srgbClr val="002F6D"/>
                </a:solidFill>
                <a:latin typeface="Helvetica Neue"/>
                <a:ea typeface="Helvetica Neue"/>
                <a:cs typeface="Helvetica Neue"/>
                <a:sym typeface="Helvetica Neue"/>
              </a:rPr>
              <a:t>Vergalhões da discórdia</a:t>
            </a:r>
            <a:endParaRPr b="1" sz="4500">
              <a:solidFill>
                <a:srgbClr val="002F6D"/>
              </a:solidFill>
              <a:latin typeface="Helvetica Neue"/>
              <a:ea typeface="Helvetica Neue"/>
              <a:cs typeface="Helvetica Neue"/>
              <a:sym typeface="Helvetica Neue"/>
            </a:endParaRPr>
          </a:p>
        </p:txBody>
      </p:sp>
      <p:sp>
        <p:nvSpPr>
          <p:cNvPr id="124" name="Google Shape;124;p9"/>
          <p:cNvSpPr txBox="1"/>
          <p:nvPr/>
        </p:nvSpPr>
        <p:spPr>
          <a:xfrm>
            <a:off x="4686679" y="1176085"/>
            <a:ext cx="7766283" cy="2551088"/>
          </a:xfrm>
          <a:prstGeom prst="rect">
            <a:avLst/>
          </a:prstGeom>
          <a:noFill/>
          <a:ln>
            <a:noFill/>
          </a:ln>
        </p:spPr>
        <p:txBody>
          <a:bodyPr anchorCtr="0" anchor="t" bIns="45700" lIns="91425" spcFirstLastPara="1" rIns="91425" wrap="square" tIns="45700">
            <a:normAutofit/>
          </a:bodyPr>
          <a:lstStyle/>
          <a:p>
            <a:pPr indent="0" lvl="0" marL="0" marR="0" rtl="0" algn="l">
              <a:lnSpc>
                <a:spcPct val="150000"/>
              </a:lnSpc>
              <a:spcBef>
                <a:spcPts val="0"/>
              </a:spcBef>
              <a:spcAft>
                <a:spcPts val="0"/>
              </a:spcAft>
              <a:buNone/>
            </a:pPr>
            <a:r>
              <a:t/>
            </a:r>
            <a:endParaRPr b="0" i="0" sz="2800" u="none" cap="none" strike="noStrike">
              <a:solidFill>
                <a:srgbClr val="1A3C7C"/>
              </a:solidFill>
              <a:latin typeface="Arial"/>
              <a:ea typeface="Arial"/>
              <a:cs typeface="Arial"/>
              <a:sym typeface="Arial"/>
            </a:endParaRPr>
          </a:p>
          <a:p>
            <a:pPr indent="0" lvl="0" marL="0" marR="0" rtl="0" algn="l">
              <a:lnSpc>
                <a:spcPct val="150000"/>
              </a:lnSpc>
              <a:spcBef>
                <a:spcPts val="0"/>
              </a:spcBef>
              <a:spcAft>
                <a:spcPts val="0"/>
              </a:spcAft>
              <a:buNone/>
            </a:pPr>
            <a:r>
              <a:t/>
            </a:r>
            <a:endParaRPr b="0" i="0" sz="2800" u="none" cap="none" strike="noStrike">
              <a:solidFill>
                <a:srgbClr val="002F6D"/>
              </a:solidFill>
              <a:latin typeface="Helvetica Neue"/>
              <a:ea typeface="Helvetica Neue"/>
              <a:cs typeface="Helvetica Neue"/>
              <a:sym typeface="Helvetica Neue"/>
            </a:endParaRPr>
          </a:p>
          <a:p>
            <a:pPr indent="0" lvl="0" marL="0" marR="0" rtl="0" algn="l">
              <a:lnSpc>
                <a:spcPct val="150000"/>
              </a:lnSpc>
              <a:spcBef>
                <a:spcPts val="0"/>
              </a:spcBef>
              <a:spcAft>
                <a:spcPts val="0"/>
              </a:spcAft>
              <a:buNone/>
            </a:pPr>
            <a:r>
              <a:t/>
            </a:r>
            <a:endParaRPr b="0" i="0" sz="2800" u="none" cap="none" strike="noStrike">
              <a:solidFill>
                <a:srgbClr val="002F6D"/>
              </a:solidFill>
              <a:latin typeface="Helvetica Neue"/>
              <a:ea typeface="Helvetica Neue"/>
              <a:cs typeface="Helvetica Neue"/>
              <a:sym typeface="Helvetica Neue"/>
            </a:endParaRPr>
          </a:p>
        </p:txBody>
      </p:sp>
      <p:sp>
        <p:nvSpPr>
          <p:cNvPr id="125" name="Google Shape;125;p9"/>
          <p:cNvSpPr txBox="1"/>
          <p:nvPr/>
        </p:nvSpPr>
        <p:spPr>
          <a:xfrm>
            <a:off x="486100" y="1306475"/>
            <a:ext cx="11149200" cy="3860400"/>
          </a:xfrm>
          <a:prstGeom prst="rect">
            <a:avLst/>
          </a:prstGeom>
          <a:noFill/>
          <a:ln>
            <a:noFill/>
          </a:ln>
        </p:spPr>
        <p:txBody>
          <a:bodyPr anchorCtr="0" anchor="t" bIns="45700" lIns="91425" spcFirstLastPara="1" rIns="91425" wrap="square" tIns="45700">
            <a:spAutoFit/>
          </a:bodyPr>
          <a:lstStyle/>
          <a:p>
            <a:pPr indent="-381000" lvl="0" marL="457200" rtl="0" algn="l">
              <a:lnSpc>
                <a:spcPct val="115000"/>
              </a:lnSpc>
              <a:spcBef>
                <a:spcPts val="0"/>
              </a:spcBef>
              <a:spcAft>
                <a:spcPts val="0"/>
              </a:spcAft>
              <a:buClr>
                <a:srgbClr val="1A3C7C"/>
              </a:buClr>
              <a:buSzPts val="2400"/>
              <a:buFont typeface="Helvetica Neue"/>
              <a:buChar char="●"/>
            </a:pPr>
            <a:r>
              <a:rPr lang="pt-BR" sz="2400">
                <a:solidFill>
                  <a:srgbClr val="1A3C7C"/>
                </a:solidFill>
                <a:latin typeface="Helvetica Neue"/>
                <a:ea typeface="Helvetica Neue"/>
                <a:cs typeface="Helvetica Neue"/>
                <a:sym typeface="Helvetica Neue"/>
              </a:rPr>
              <a:t>Aquisição da Korf GmbH pelo Grupo Gerdau do Brasil: integração vertical e horizontal</a:t>
            </a:r>
            <a:endParaRPr sz="2400">
              <a:solidFill>
                <a:srgbClr val="1A3C7C"/>
              </a:solidFill>
              <a:latin typeface="Helvetica Neue"/>
              <a:ea typeface="Helvetica Neue"/>
              <a:cs typeface="Helvetica Neue"/>
              <a:sym typeface="Helvetica Neue"/>
            </a:endParaRPr>
          </a:p>
          <a:p>
            <a:pPr indent="0" lvl="0" marL="457200" rtl="0" algn="l">
              <a:lnSpc>
                <a:spcPct val="115000"/>
              </a:lnSpc>
              <a:spcBef>
                <a:spcPts val="0"/>
              </a:spcBef>
              <a:spcAft>
                <a:spcPts val="0"/>
              </a:spcAft>
              <a:buNone/>
            </a:pPr>
            <a:r>
              <a:t/>
            </a:r>
            <a:endParaRPr sz="2400">
              <a:solidFill>
                <a:srgbClr val="1A3C7C"/>
              </a:solidFill>
              <a:latin typeface="Helvetica Neue"/>
              <a:ea typeface="Helvetica Neue"/>
              <a:cs typeface="Helvetica Neue"/>
              <a:sym typeface="Helvetica Neue"/>
            </a:endParaRPr>
          </a:p>
          <a:p>
            <a:pPr indent="-381000" lvl="0" marL="457200" rtl="0" algn="l">
              <a:lnSpc>
                <a:spcPct val="115000"/>
              </a:lnSpc>
              <a:spcBef>
                <a:spcPts val="0"/>
              </a:spcBef>
              <a:spcAft>
                <a:spcPts val="0"/>
              </a:spcAft>
              <a:buClr>
                <a:srgbClr val="1A3C7C"/>
              </a:buClr>
              <a:buSzPts val="2400"/>
              <a:buFont typeface="Helvetica Neue"/>
              <a:buChar char="●"/>
            </a:pPr>
            <a:r>
              <a:rPr lang="pt-BR" sz="2400">
                <a:solidFill>
                  <a:srgbClr val="1A3C7C"/>
                </a:solidFill>
                <a:latin typeface="Helvetica Neue"/>
                <a:ea typeface="Helvetica Neue"/>
                <a:cs typeface="Helvetica Neue"/>
                <a:sym typeface="Helvetica Neue"/>
              </a:rPr>
              <a:t>A fusão por integração vertical envolvendo empresas de tecnologia, comercial e de produção de ferro-gusa foi aprovada por unanimidade.</a:t>
            </a:r>
            <a:endParaRPr sz="2400">
              <a:solidFill>
                <a:srgbClr val="1A3C7C"/>
              </a:solidFill>
              <a:latin typeface="Helvetica Neue"/>
              <a:ea typeface="Helvetica Neue"/>
              <a:cs typeface="Helvetica Neue"/>
              <a:sym typeface="Helvetica Neue"/>
            </a:endParaRPr>
          </a:p>
          <a:p>
            <a:pPr indent="0" lvl="0" marL="0" rtl="0" algn="l">
              <a:lnSpc>
                <a:spcPct val="115000"/>
              </a:lnSpc>
              <a:spcBef>
                <a:spcPts val="0"/>
              </a:spcBef>
              <a:spcAft>
                <a:spcPts val="0"/>
              </a:spcAft>
              <a:buNone/>
            </a:pPr>
            <a:r>
              <a:t/>
            </a:r>
            <a:endParaRPr sz="2400">
              <a:solidFill>
                <a:srgbClr val="1A3C7C"/>
              </a:solidFill>
              <a:latin typeface="Helvetica Neue"/>
              <a:ea typeface="Helvetica Neue"/>
              <a:cs typeface="Helvetica Neue"/>
              <a:sym typeface="Helvetica Neue"/>
            </a:endParaRPr>
          </a:p>
          <a:p>
            <a:pPr indent="-381000" lvl="0" marL="457200" rtl="0" algn="l">
              <a:lnSpc>
                <a:spcPct val="115000"/>
              </a:lnSpc>
              <a:spcBef>
                <a:spcPts val="0"/>
              </a:spcBef>
              <a:spcAft>
                <a:spcPts val="0"/>
              </a:spcAft>
              <a:buClr>
                <a:srgbClr val="1A3C7C"/>
              </a:buClr>
              <a:buSzPts val="2400"/>
              <a:buFont typeface="Helvetica Neue"/>
              <a:buChar char="●"/>
            </a:pPr>
            <a:r>
              <a:rPr lang="pt-BR" sz="2400">
                <a:solidFill>
                  <a:srgbClr val="1A3C7C"/>
                </a:solidFill>
                <a:latin typeface="Helvetica Neue"/>
                <a:ea typeface="Helvetica Neue"/>
                <a:cs typeface="Helvetica Neue"/>
                <a:sym typeface="Helvetica Neue"/>
              </a:rPr>
              <a:t>A principal controvérsia centrou-se no mercado de vergalhões de aço — principal negócio da Korf no Brasil — onde a aquisição pela Gerdau lhe daria quase 50% de participação de mercado.</a:t>
            </a:r>
            <a:endParaRPr sz="2400">
              <a:solidFill>
                <a:srgbClr val="1A3C7C"/>
              </a:solidFill>
              <a:latin typeface="Helvetica Neue"/>
              <a:ea typeface="Helvetica Neue"/>
              <a:cs typeface="Helvetica Neue"/>
              <a:sym typeface="Helvetica Neue"/>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10"/>
          <p:cNvSpPr txBox="1"/>
          <p:nvPr>
            <p:ph type="title"/>
          </p:nvPr>
        </p:nvSpPr>
        <p:spPr>
          <a:xfrm>
            <a:off x="12" y="3"/>
            <a:ext cx="10742100" cy="1325700"/>
          </a:xfrm>
          <a:prstGeom prst="rect">
            <a:avLst/>
          </a:prstGeom>
          <a:noFill/>
          <a:ln>
            <a:noFill/>
          </a:ln>
        </p:spPr>
        <p:txBody>
          <a:bodyPr anchorCtr="0" anchor="ctr" bIns="45700" lIns="91425" spcFirstLastPara="1" rIns="91425" wrap="square" tIns="45700">
            <a:normAutofit fontScale="90000"/>
          </a:bodyPr>
          <a:lstStyle/>
          <a:p>
            <a:pPr indent="457200" lvl="0" marL="0" rtl="0" algn="l">
              <a:lnSpc>
                <a:spcPct val="90000"/>
              </a:lnSpc>
              <a:spcBef>
                <a:spcPts val="0"/>
              </a:spcBef>
              <a:spcAft>
                <a:spcPts val="0"/>
              </a:spcAft>
              <a:buClr>
                <a:srgbClr val="002F6D"/>
              </a:buClr>
              <a:buSzPct val="118681"/>
              <a:buNone/>
            </a:pPr>
            <a:r>
              <a:rPr b="1" lang="pt-BR" sz="4550">
                <a:solidFill>
                  <a:srgbClr val="1A3C7C"/>
                </a:solidFill>
                <a:latin typeface="Helvetica Neue"/>
                <a:ea typeface="Helvetica Neue"/>
                <a:cs typeface="Helvetica Neue"/>
                <a:sym typeface="Helvetica Neue"/>
              </a:rPr>
              <a:t>Linha do tempo do caso Gerdau/Pains</a:t>
            </a:r>
            <a:endParaRPr b="1" sz="4550">
              <a:solidFill>
                <a:srgbClr val="1A3C7C"/>
              </a:solidFill>
              <a:latin typeface="Helvetica Neue"/>
              <a:ea typeface="Helvetica Neue"/>
              <a:cs typeface="Helvetica Neue"/>
              <a:sym typeface="Helvetica Neue"/>
            </a:endParaRPr>
          </a:p>
        </p:txBody>
      </p:sp>
      <p:sp>
        <p:nvSpPr>
          <p:cNvPr id="131" name="Google Shape;131;p10"/>
          <p:cNvSpPr txBox="1"/>
          <p:nvPr/>
        </p:nvSpPr>
        <p:spPr>
          <a:xfrm>
            <a:off x="477902" y="1235025"/>
            <a:ext cx="11388600" cy="4648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lang="pt-BR" sz="1800">
                <a:solidFill>
                  <a:srgbClr val="1A3C7C"/>
                </a:solidFill>
                <a:latin typeface="Helvetica Neue"/>
                <a:ea typeface="Helvetica Neue"/>
                <a:cs typeface="Helvetica Neue"/>
                <a:sym typeface="Helvetica Neue"/>
              </a:rPr>
              <a:t>Março de 1995 - </a:t>
            </a:r>
            <a:r>
              <a:rPr lang="pt-BR" sz="1800">
                <a:solidFill>
                  <a:srgbClr val="1A3C7C"/>
                </a:solidFill>
                <a:latin typeface="Helvetica Neue"/>
                <a:ea typeface="Helvetica Neue"/>
                <a:cs typeface="Helvetica Neue"/>
                <a:sym typeface="Helvetica Neue"/>
              </a:rPr>
              <a:t>O CADE decidiu, por 4 votos a 2, uma aprovação parcial, ordenando a desconstituição da incorporação da usina siderúrgica Pains, de propriedade da Korf.</a:t>
            </a:r>
            <a:endParaRPr sz="1800">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t/>
            </a:r>
            <a:endParaRPr sz="1800">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rPr b="1" lang="pt-BR" sz="1800">
                <a:solidFill>
                  <a:srgbClr val="1A3C7C"/>
                </a:solidFill>
                <a:latin typeface="Helvetica Neue"/>
                <a:ea typeface="Helvetica Neue"/>
                <a:cs typeface="Helvetica Neue"/>
                <a:sym typeface="Helvetica Neue"/>
              </a:rPr>
              <a:t>Outubro de 1995 - </a:t>
            </a:r>
            <a:r>
              <a:rPr lang="pt-BR" sz="1800">
                <a:solidFill>
                  <a:srgbClr val="1A3C7C"/>
                </a:solidFill>
                <a:latin typeface="Helvetica Neue"/>
                <a:ea typeface="Helvetica Neue"/>
                <a:cs typeface="Helvetica Neue"/>
                <a:sym typeface="Helvetica Neue"/>
              </a:rPr>
              <a:t>As partes entraram com pedido de reconsideração. O CADE manteve sua decisão original e reafirmou a ordem de desconstituição.</a:t>
            </a:r>
            <a:endParaRPr sz="1800">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t/>
            </a:r>
            <a:endParaRPr b="1" sz="1800">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rPr b="1" lang="pt-BR" sz="2000">
                <a:solidFill>
                  <a:srgbClr val="1A3C7C"/>
                </a:solidFill>
                <a:latin typeface="Helvetica Neue"/>
                <a:ea typeface="Helvetica Neue"/>
                <a:cs typeface="Helvetica Neue"/>
                <a:sym typeface="Helvetica Neue"/>
              </a:rPr>
              <a:t>Novembro de 1995 - </a:t>
            </a:r>
            <a:r>
              <a:rPr lang="pt-BR" sz="2000">
                <a:solidFill>
                  <a:srgbClr val="1A3C7C"/>
                </a:solidFill>
                <a:latin typeface="Helvetica Neue"/>
                <a:ea typeface="Helvetica Neue"/>
                <a:cs typeface="Helvetica Neue"/>
                <a:sym typeface="Helvetica Neue"/>
              </a:rPr>
              <a:t>As partes recusaram o cumprimento e apelaram ao Ministro da Justiça. Contestaram a constitucionalidade da lei antitruste que concedia ao CADE autoridade executiva final (permitindo apenas revisão judicial). O Ministro aceitou o recurso hierárquico, suspendendo a execução</a:t>
            </a:r>
            <a:r>
              <a:rPr b="1" lang="pt-BR" sz="2000">
                <a:solidFill>
                  <a:srgbClr val="1A3C7C"/>
                </a:solidFill>
                <a:latin typeface="Helvetica Neue"/>
                <a:ea typeface="Helvetica Neue"/>
                <a:cs typeface="Helvetica Neue"/>
                <a:sym typeface="Helvetica Neue"/>
              </a:rPr>
              <a:t>.</a:t>
            </a:r>
            <a:endParaRPr b="1" sz="2000">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t/>
            </a:r>
            <a:endParaRPr sz="1800">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rPr b="1" lang="pt-BR" sz="1800">
                <a:solidFill>
                  <a:srgbClr val="1A3C7C"/>
                </a:solidFill>
                <a:latin typeface="Helvetica Neue"/>
                <a:ea typeface="Helvetica Neue"/>
                <a:cs typeface="Helvetica Neue"/>
                <a:sym typeface="Helvetica Neue"/>
              </a:rPr>
              <a:t>Novembro de 1996 - </a:t>
            </a:r>
            <a:r>
              <a:rPr lang="pt-BR" sz="1800">
                <a:solidFill>
                  <a:srgbClr val="1A3C7C"/>
                </a:solidFill>
                <a:latin typeface="Helvetica Neue"/>
                <a:ea typeface="Helvetica Neue"/>
                <a:cs typeface="Helvetica Neue"/>
                <a:sym typeface="Helvetica Neue"/>
              </a:rPr>
              <a:t>Com uma nova composição, o CADE deliberou sobre as opções de execução. O Presidente propôs soluções para mitigar os efeitos anticompetitivos da aquisição da Gerdau.</a:t>
            </a:r>
            <a:endParaRPr sz="1800">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t/>
            </a:r>
            <a:endParaRPr b="1" sz="1800">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rPr b="1" lang="pt-BR" sz="1800">
                <a:solidFill>
                  <a:srgbClr val="1A3C7C"/>
                </a:solidFill>
                <a:latin typeface="Helvetica Neue"/>
                <a:ea typeface="Helvetica Neue"/>
                <a:cs typeface="Helvetica Neue"/>
                <a:sym typeface="Helvetica Neue"/>
              </a:rPr>
              <a:t>Dezembro de 1996 - </a:t>
            </a:r>
            <a:r>
              <a:rPr lang="pt-BR" sz="1800">
                <a:solidFill>
                  <a:srgbClr val="1A3C7C"/>
                </a:solidFill>
                <a:latin typeface="Helvetica Neue"/>
                <a:ea typeface="Helvetica Neue"/>
                <a:cs typeface="Helvetica Neue"/>
                <a:sym typeface="Helvetica Neue"/>
              </a:rPr>
              <a:t>A Gerdau concordou em desinvestir uma unidade de laminação e garantir o fornecimento de matéria-prima ao comprador.</a:t>
            </a:r>
            <a:endParaRPr b="1" sz="1800">
              <a:solidFill>
                <a:srgbClr val="1A3C7C"/>
              </a:solidFill>
              <a:latin typeface="Helvetica Neue"/>
              <a:ea typeface="Helvetica Neue"/>
              <a:cs typeface="Helvetica Neue"/>
              <a:sym typeface="Helvetica Neue"/>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11"/>
          <p:cNvSpPr txBox="1"/>
          <p:nvPr>
            <p:ph type="title"/>
          </p:nvPr>
        </p:nvSpPr>
        <p:spPr>
          <a:xfrm>
            <a:off x="0" y="0"/>
            <a:ext cx="11635200" cy="1325700"/>
          </a:xfrm>
          <a:prstGeom prst="rect">
            <a:avLst/>
          </a:prstGeom>
          <a:noFill/>
          <a:ln>
            <a:noFill/>
          </a:ln>
        </p:spPr>
        <p:txBody>
          <a:bodyPr anchorCtr="0" anchor="ctr" bIns="45700" lIns="91425" spcFirstLastPara="1" rIns="91425" wrap="square" tIns="45700">
            <a:noAutofit/>
          </a:bodyPr>
          <a:lstStyle/>
          <a:p>
            <a:pPr indent="457200" lvl="0" marL="0" rtl="0" algn="l">
              <a:lnSpc>
                <a:spcPct val="90000"/>
              </a:lnSpc>
              <a:spcBef>
                <a:spcPts val="0"/>
              </a:spcBef>
              <a:spcAft>
                <a:spcPts val="0"/>
              </a:spcAft>
              <a:buClr>
                <a:srgbClr val="002F6D"/>
              </a:buClr>
              <a:buSzPts val="5400"/>
              <a:buNone/>
            </a:pPr>
            <a:r>
              <a:rPr b="1" lang="pt-BR" sz="4000">
                <a:solidFill>
                  <a:srgbClr val="1A3C7C"/>
                </a:solidFill>
                <a:latin typeface="Helvetica Neue"/>
                <a:ea typeface="Helvetica Neue"/>
                <a:cs typeface="Helvetica Neue"/>
                <a:sym typeface="Helvetica Neue"/>
              </a:rPr>
              <a:t>Principais argumentos no caso Gerdau-Pains</a:t>
            </a:r>
            <a:endParaRPr b="1" sz="3600">
              <a:solidFill>
                <a:srgbClr val="1A3C7C"/>
              </a:solidFill>
              <a:latin typeface="Helvetica Neue"/>
              <a:ea typeface="Helvetica Neue"/>
              <a:cs typeface="Helvetica Neue"/>
              <a:sym typeface="Helvetica Neue"/>
            </a:endParaRPr>
          </a:p>
        </p:txBody>
      </p:sp>
      <p:sp>
        <p:nvSpPr>
          <p:cNvPr id="137" name="Google Shape;137;p11"/>
          <p:cNvSpPr txBox="1"/>
          <p:nvPr/>
        </p:nvSpPr>
        <p:spPr>
          <a:xfrm>
            <a:off x="4686679" y="1176085"/>
            <a:ext cx="7766283" cy="2551088"/>
          </a:xfrm>
          <a:prstGeom prst="rect">
            <a:avLst/>
          </a:prstGeom>
          <a:noFill/>
          <a:ln>
            <a:noFill/>
          </a:ln>
        </p:spPr>
        <p:txBody>
          <a:bodyPr anchorCtr="0" anchor="t" bIns="45700" lIns="91425" spcFirstLastPara="1" rIns="91425" wrap="square" tIns="45700">
            <a:normAutofit/>
          </a:bodyPr>
          <a:lstStyle/>
          <a:p>
            <a:pPr indent="0" lvl="0" marL="0" marR="0" rtl="0" algn="l">
              <a:lnSpc>
                <a:spcPct val="150000"/>
              </a:lnSpc>
              <a:spcBef>
                <a:spcPts val="0"/>
              </a:spcBef>
              <a:spcAft>
                <a:spcPts val="0"/>
              </a:spcAft>
              <a:buNone/>
            </a:pPr>
            <a:r>
              <a:t/>
            </a:r>
            <a:endParaRPr b="0" i="0" sz="2800" u="none" cap="none" strike="noStrike">
              <a:solidFill>
                <a:srgbClr val="1A3C7C"/>
              </a:solidFill>
              <a:latin typeface="Arial"/>
              <a:ea typeface="Arial"/>
              <a:cs typeface="Arial"/>
              <a:sym typeface="Arial"/>
            </a:endParaRPr>
          </a:p>
          <a:p>
            <a:pPr indent="0" lvl="0" marL="0" marR="0" rtl="0" algn="l">
              <a:lnSpc>
                <a:spcPct val="150000"/>
              </a:lnSpc>
              <a:spcBef>
                <a:spcPts val="0"/>
              </a:spcBef>
              <a:spcAft>
                <a:spcPts val="0"/>
              </a:spcAft>
              <a:buNone/>
            </a:pPr>
            <a:r>
              <a:t/>
            </a:r>
            <a:endParaRPr b="0" i="0" sz="2800" u="none" cap="none" strike="noStrike">
              <a:solidFill>
                <a:srgbClr val="002F6D"/>
              </a:solidFill>
              <a:latin typeface="Helvetica Neue"/>
              <a:ea typeface="Helvetica Neue"/>
              <a:cs typeface="Helvetica Neue"/>
              <a:sym typeface="Helvetica Neue"/>
            </a:endParaRPr>
          </a:p>
          <a:p>
            <a:pPr indent="0" lvl="0" marL="0" marR="0" rtl="0" algn="l">
              <a:lnSpc>
                <a:spcPct val="150000"/>
              </a:lnSpc>
              <a:spcBef>
                <a:spcPts val="0"/>
              </a:spcBef>
              <a:spcAft>
                <a:spcPts val="0"/>
              </a:spcAft>
              <a:buNone/>
            </a:pPr>
            <a:r>
              <a:t/>
            </a:r>
            <a:endParaRPr b="0" i="0" sz="2800" u="none" cap="none" strike="noStrike">
              <a:solidFill>
                <a:srgbClr val="002F6D"/>
              </a:solidFill>
              <a:latin typeface="Helvetica Neue"/>
              <a:ea typeface="Helvetica Neue"/>
              <a:cs typeface="Helvetica Neue"/>
              <a:sym typeface="Helvetica Neue"/>
            </a:endParaRPr>
          </a:p>
        </p:txBody>
      </p:sp>
      <p:sp>
        <p:nvSpPr>
          <p:cNvPr id="138" name="Google Shape;138;p11"/>
          <p:cNvSpPr txBox="1"/>
          <p:nvPr/>
        </p:nvSpPr>
        <p:spPr>
          <a:xfrm>
            <a:off x="556750" y="1113475"/>
            <a:ext cx="11369700" cy="5587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lang="pt-BR" sz="2100">
                <a:solidFill>
                  <a:srgbClr val="1A3C7C"/>
                </a:solidFill>
                <a:latin typeface="Helvetica Neue"/>
                <a:ea typeface="Helvetica Neue"/>
                <a:cs typeface="Helvetica Neue"/>
                <a:sym typeface="Helvetica Neue"/>
              </a:rPr>
              <a:t>Debate sobre o Mercado Relevante</a:t>
            </a:r>
            <a:endParaRPr b="1" sz="2100">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rPr b="1" lang="pt-BR" sz="2100">
                <a:solidFill>
                  <a:srgbClr val="1A3C7C"/>
                </a:solidFill>
                <a:latin typeface="Helvetica Neue"/>
                <a:ea typeface="Helvetica Neue"/>
                <a:cs typeface="Helvetica Neue"/>
                <a:sym typeface="Helvetica Neue"/>
              </a:rPr>
              <a:t>Posição Gerdau/Governo: </a:t>
            </a:r>
            <a:r>
              <a:rPr lang="pt-BR" sz="2100">
                <a:solidFill>
                  <a:srgbClr val="1A3C7C"/>
                </a:solidFill>
                <a:latin typeface="Helvetica Neue"/>
                <a:ea typeface="Helvetica Neue"/>
                <a:cs typeface="Helvetica Neue"/>
                <a:sym typeface="Helvetica Neue"/>
              </a:rPr>
              <a:t>O aço como uma commodity global com baixas barreiras à importação em mercados liberalizados.</a:t>
            </a:r>
            <a:endParaRPr sz="2100">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t/>
            </a:r>
            <a:endParaRPr sz="2100">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rPr b="1" lang="pt-BR" sz="2100">
                <a:solidFill>
                  <a:srgbClr val="1A3C7C"/>
                </a:solidFill>
                <a:latin typeface="Helvetica Neue"/>
                <a:ea typeface="Helvetica Neue"/>
                <a:cs typeface="Helvetica Neue"/>
                <a:sym typeface="Helvetica Neue"/>
              </a:rPr>
              <a:t>Conclusão do CADE: </a:t>
            </a:r>
            <a:r>
              <a:rPr lang="pt-BR" sz="2100">
                <a:solidFill>
                  <a:srgbClr val="1A3C7C"/>
                </a:solidFill>
                <a:latin typeface="Helvetica Neue"/>
                <a:ea typeface="Helvetica Neue"/>
                <a:cs typeface="Helvetica Neue"/>
                <a:sym typeface="Helvetica Neue"/>
              </a:rPr>
              <a:t>Os preços domésticos permaneceram descorrelacionados dos referenciais internacionais.</a:t>
            </a:r>
            <a:endParaRPr sz="2100">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t/>
            </a:r>
            <a:endParaRPr sz="2100">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rPr b="1" lang="pt-BR" sz="2100">
                <a:solidFill>
                  <a:srgbClr val="1A3C7C"/>
                </a:solidFill>
                <a:latin typeface="Helvetica Neue"/>
                <a:ea typeface="Helvetica Neue"/>
                <a:cs typeface="Helvetica Neue"/>
                <a:sym typeface="Helvetica Neue"/>
              </a:rPr>
              <a:t>Alegações de Eficiência (Art. 54 da nova lei antitruste)</a:t>
            </a:r>
            <a:endParaRPr b="1" sz="2100">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rPr b="1" lang="pt-BR" sz="2100">
                <a:solidFill>
                  <a:srgbClr val="1A3C7C"/>
                </a:solidFill>
                <a:latin typeface="Helvetica Neue"/>
                <a:ea typeface="Helvetica Neue"/>
                <a:cs typeface="Helvetica Neue"/>
                <a:sym typeface="Helvetica Neue"/>
              </a:rPr>
              <a:t>Argumento Corporativo: </a:t>
            </a:r>
            <a:r>
              <a:rPr lang="pt-BR" sz="2100">
                <a:solidFill>
                  <a:srgbClr val="1A3C7C"/>
                </a:solidFill>
                <a:latin typeface="Helvetica Neue"/>
                <a:ea typeface="Helvetica Neue"/>
                <a:cs typeface="Helvetica Neue"/>
                <a:sym typeface="Helvetica Neue"/>
              </a:rPr>
              <a:t>A aquisição proporcionou acesso às tecnologias proprietárias da Korf (EOF, Korf Arc) e foi necessária para resgatar as operações financeiramente distressed da Korf/Pains.</a:t>
            </a:r>
            <a:endParaRPr sz="2100">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t/>
            </a:r>
            <a:endParaRPr sz="2100">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rPr b="1" lang="pt-BR" sz="2100">
                <a:solidFill>
                  <a:srgbClr val="1A3C7C"/>
                </a:solidFill>
                <a:latin typeface="Helvetica Neue"/>
                <a:ea typeface="Helvetica Neue"/>
                <a:cs typeface="Helvetica Neue"/>
                <a:sym typeface="Helvetica Neue"/>
              </a:rPr>
              <a:t>Rejeição do CADE:</a:t>
            </a:r>
            <a:endParaRPr b="1" sz="2100">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t/>
            </a:r>
            <a:endParaRPr b="1" sz="2100">
              <a:solidFill>
                <a:srgbClr val="1A3C7C"/>
              </a:solidFill>
              <a:latin typeface="Helvetica Neue"/>
              <a:ea typeface="Helvetica Neue"/>
              <a:cs typeface="Helvetica Neue"/>
              <a:sym typeface="Helvetica Neue"/>
            </a:endParaRPr>
          </a:p>
          <a:p>
            <a:pPr indent="-361950" lvl="0" marL="457200" marR="0" rtl="0" algn="l">
              <a:lnSpc>
                <a:spcPct val="100000"/>
              </a:lnSpc>
              <a:spcBef>
                <a:spcPts val="0"/>
              </a:spcBef>
              <a:spcAft>
                <a:spcPts val="0"/>
              </a:spcAft>
              <a:buClr>
                <a:srgbClr val="1A3C7C"/>
              </a:buClr>
              <a:buSzPts val="2100"/>
              <a:buFont typeface="Helvetica Neue"/>
              <a:buChar char="●"/>
            </a:pPr>
            <a:r>
              <a:rPr lang="pt-BR" sz="2100">
                <a:solidFill>
                  <a:srgbClr val="1A3C7C"/>
                </a:solidFill>
                <a:latin typeface="Helvetica Neue"/>
                <a:ea typeface="Helvetica Neue"/>
                <a:cs typeface="Helvetica Neue"/>
                <a:sym typeface="Helvetica Neue"/>
              </a:rPr>
              <a:t>Existiam caminhos alternativos para a eficiência além da integração.</a:t>
            </a:r>
            <a:endParaRPr sz="2100">
              <a:solidFill>
                <a:srgbClr val="1A3C7C"/>
              </a:solidFill>
              <a:latin typeface="Helvetica Neue"/>
              <a:ea typeface="Helvetica Neue"/>
              <a:cs typeface="Helvetica Neue"/>
              <a:sym typeface="Helvetica Neue"/>
            </a:endParaRPr>
          </a:p>
          <a:p>
            <a:pPr indent="-361950" lvl="0" marL="457200" marR="0" rtl="0" algn="l">
              <a:lnSpc>
                <a:spcPct val="100000"/>
              </a:lnSpc>
              <a:spcBef>
                <a:spcPts val="0"/>
              </a:spcBef>
              <a:spcAft>
                <a:spcPts val="0"/>
              </a:spcAft>
              <a:buClr>
                <a:srgbClr val="1A3C7C"/>
              </a:buClr>
              <a:buSzPts val="2100"/>
              <a:buFont typeface="Helvetica Neue"/>
              <a:buChar char="●"/>
            </a:pPr>
            <a:r>
              <a:rPr lang="pt-BR" sz="2100">
                <a:solidFill>
                  <a:srgbClr val="1A3C7C"/>
                </a:solidFill>
                <a:latin typeface="Helvetica Neue"/>
                <a:ea typeface="Helvetica Neue"/>
                <a:cs typeface="Helvetica Neue"/>
                <a:sym typeface="Helvetica Neue"/>
              </a:rPr>
              <a:t>Os ganhos para o bem-estar do consumidor não foram comprovados, apesar do domínio do mercado de aços longos.</a:t>
            </a:r>
            <a:endParaRPr sz="2100">
              <a:solidFill>
                <a:srgbClr val="1A3C7C"/>
              </a:solidFill>
              <a:latin typeface="Helvetica Neue"/>
              <a:ea typeface="Helvetica Neue"/>
              <a:cs typeface="Helvetica Neue"/>
              <a:sym typeface="Helvetica Neue"/>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o Office">
  <a:themeElements>
    <a:clrScheme name="Azul Quente">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