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embeddedFontLst>
    <p:embeddedFont>
      <p:font typeface="Helvetica Neue"/>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xpWgDKJ1YhG5RNDn2vY8Ix/iz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HelveticaNeue-bold.fntdata"/><Relationship Id="rId23" Type="http://schemas.openxmlformats.org/officeDocument/2006/relationships/font" Target="fonts/HelveticaNeue-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HelveticaNeue-boldItalic.fntdata"/><Relationship Id="rId25" Type="http://schemas.openxmlformats.org/officeDocument/2006/relationships/font" Target="fonts/HelveticaNeue-italic.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8" name="Google Shape;7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49" name="Google Shape;14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Arguments centered around the “relevant market”: is steel a global commodity and thus easily imported? </a:t>
            </a:r>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Low barriers to entry in a liberalized market</a:t>
            </a:r>
            <a:endParaRPr/>
          </a:p>
          <a:p>
            <a:pPr indent="-298450" lvl="0" marL="457200" rtl="0" algn="l">
              <a:lnSpc>
                <a:spcPct val="150000"/>
              </a:lnSpc>
              <a:spcBef>
                <a:spcPts val="0"/>
              </a:spcBef>
              <a:spcAft>
                <a:spcPts val="0"/>
              </a:spcAft>
              <a:buSzPts val="1100"/>
              <a:buChar char="●"/>
            </a:pPr>
            <a:r>
              <a:rPr lang="pt-BR">
                <a:latin typeface="Helvetica Neue"/>
                <a:ea typeface="Helvetica Neue"/>
                <a:cs typeface="Helvetica Neue"/>
                <a:sym typeface="Helvetica Neue"/>
              </a:rPr>
              <a:t>Gerdau, Minister of Justice, and even President Cardoso state that fusões e incorporações de empresas representam o caminho para a competitividade e eficiência na era da globalização econômica.</a:t>
            </a:r>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Cade’s original decision: local prices do not follow international prices and </a:t>
            </a:r>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And efficiencies: </a:t>
            </a:r>
            <a:r>
              <a:rPr lang="pt-BR">
                <a:latin typeface="Helvetica Neue"/>
                <a:ea typeface="Helvetica Neue"/>
                <a:cs typeface="Helvetica Neue"/>
                <a:sym typeface="Helvetica Neue"/>
              </a:rPr>
              <a:t>Access to alternative production technologies that Korf detained</a:t>
            </a:r>
            <a:endParaRPr/>
          </a:p>
          <a:p>
            <a:pPr indent="-298450" lvl="0" marL="457200" rtl="0" algn="l">
              <a:lnSpc>
                <a:spcPct val="150000"/>
              </a:lnSpc>
              <a:spcBef>
                <a:spcPts val="0"/>
              </a:spcBef>
              <a:spcAft>
                <a:spcPts val="0"/>
              </a:spcAft>
              <a:buSzPts val="1100"/>
              <a:buChar char="●"/>
            </a:pPr>
            <a:r>
              <a:rPr lang="pt-BR">
                <a:latin typeface="Helvetica Neue"/>
                <a:ea typeface="Helvetica Neue"/>
                <a:cs typeface="Helvetica Neue"/>
                <a:sym typeface="Helvetica Neue"/>
              </a:rPr>
              <a:t>The acquisition was crucial for the survival of Korf GmbH and its affiliates, including Pains, which faced difficult financial situations </a:t>
            </a:r>
            <a:endParaRPr/>
          </a:p>
          <a:p>
            <a:pPr indent="-228600" lvl="0" marL="457200" rtl="0" algn="l">
              <a:lnSpc>
                <a:spcPct val="150000"/>
              </a:lnSpc>
              <a:spcBef>
                <a:spcPts val="0"/>
              </a:spcBef>
              <a:spcAft>
                <a:spcPts val="0"/>
              </a:spcAft>
              <a:buSzPts val="1100"/>
              <a:buNone/>
            </a:pPr>
            <a:r>
              <a:t/>
            </a:r>
            <a:endParaRPr>
              <a:latin typeface="Helvetica Neue"/>
              <a:ea typeface="Helvetica Neue"/>
              <a:cs typeface="Helvetica Neue"/>
              <a:sym typeface="Helvetica Neue"/>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Cade’s original decision: efficiencies can be achieved through means other than integration</a:t>
            </a:r>
            <a:endParaRPr/>
          </a:p>
          <a:p>
            <a:pPr indent="-298450" lvl="0" marL="457200" rtl="0" algn="l">
              <a:lnSpc>
                <a:spcPct val="150000"/>
              </a:lnSpc>
              <a:spcBef>
                <a:spcPts val="0"/>
              </a:spcBef>
              <a:spcAft>
                <a:spcPts val="0"/>
              </a:spcAft>
              <a:buSzPts val="1100"/>
              <a:buChar char="●"/>
            </a:pPr>
            <a:r>
              <a:rPr lang="pt-BR" sz="1100">
                <a:solidFill>
                  <a:srgbClr val="1A3C7C"/>
                </a:solidFill>
                <a:latin typeface="Helvetica Neue"/>
                <a:ea typeface="Helvetica Neue"/>
                <a:cs typeface="Helvetica Neue"/>
                <a:sym typeface="Helvetica Neue"/>
              </a:rPr>
              <a:t>integration generates significant market power on long steel products without gains for the consumer</a:t>
            </a:r>
            <a:endParaRPr/>
          </a:p>
          <a:p>
            <a:pPr indent="-228600" lvl="0" marL="457200" rtl="0" algn="l">
              <a:lnSpc>
                <a:spcPct val="15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p:txBody>
      </p:sp>
      <p:sp>
        <p:nvSpPr>
          <p:cNvPr id="158" name="Google Shape;15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50000"/>
              </a:lnSpc>
              <a:spcBef>
                <a:spcPts val="0"/>
              </a:spcBef>
              <a:spcAft>
                <a:spcPts val="0"/>
              </a:spcAft>
              <a:buClr>
                <a:srgbClr val="000000"/>
              </a:buClr>
              <a:buSzPts val="1100"/>
              <a:buFont typeface="Arial"/>
              <a:buChar char="●"/>
            </a:pPr>
            <a:r>
              <a:rPr lang="pt-BR" sz="1100">
                <a:solidFill>
                  <a:srgbClr val="1A3C7C"/>
                </a:solidFill>
                <a:latin typeface="Helvetica Neue"/>
                <a:ea typeface="Helvetica Neue"/>
                <a:cs typeface="Helvetica Neue"/>
                <a:sym typeface="Helvetica Neue"/>
              </a:rPr>
              <a:t>Post-ruling "rationalization" of antitrust policy after threat of reform – just a year after passing the new legislation</a:t>
            </a:r>
            <a:endParaRPr/>
          </a:p>
          <a:p>
            <a:pPr indent="-228600" lvl="0" marL="457200" rtl="0" algn="l">
              <a:lnSpc>
                <a:spcPct val="15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p:txBody>
      </p:sp>
      <p:sp>
        <p:nvSpPr>
          <p:cNvPr id="165" name="Google Shape;16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50000"/>
              </a:lnSpc>
              <a:spcBef>
                <a:spcPts val="0"/>
              </a:spcBef>
              <a:spcAft>
                <a:spcPts val="0"/>
              </a:spcAft>
              <a:buClr>
                <a:srgbClr val="000000"/>
              </a:buClr>
              <a:buSzPts val="1100"/>
              <a:buFont typeface="Arial"/>
              <a:buChar char="●"/>
            </a:pPr>
            <a:r>
              <a:rPr b="0" i="0" lang="pt-BR" sz="1100" u="none" cap="none" strike="noStrike">
                <a:solidFill>
                  <a:srgbClr val="000000"/>
                </a:solidFill>
                <a:latin typeface="Arial"/>
                <a:ea typeface="Arial"/>
                <a:cs typeface="Arial"/>
                <a:sym typeface="Arial"/>
              </a:rPr>
              <a:t>After many attempts to team up with foreign firms, with joint-ventures, distribution agreements and sales to foreign groups, the two main beer firms (Antarctica and Brahma) decide to merge.</a:t>
            </a:r>
            <a:endParaRPr/>
          </a:p>
          <a:p>
            <a:pPr indent="-228600" lvl="0" marL="45720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298450" lvl="0" marL="457200" marR="0" rtl="0" algn="l">
              <a:lnSpc>
                <a:spcPct val="150000"/>
              </a:lnSpc>
              <a:spcBef>
                <a:spcPts val="0"/>
              </a:spcBef>
              <a:spcAft>
                <a:spcPts val="0"/>
              </a:spcAft>
              <a:buClr>
                <a:srgbClr val="000000"/>
              </a:buClr>
              <a:buSzPts val="1100"/>
              <a:buFont typeface="Arial"/>
              <a:buChar char="●"/>
            </a:pPr>
            <a:r>
              <a:rPr b="0" i="0" lang="pt-BR" sz="1100" u="none" cap="none" strike="noStrike">
                <a:solidFill>
                  <a:srgbClr val="000000"/>
                </a:solidFill>
                <a:latin typeface="Arial"/>
                <a:ea typeface="Arial"/>
                <a:cs typeface="Arial"/>
                <a:sym typeface="Arial"/>
              </a:rPr>
              <a:t>The term "verde-e-amarela" (green and yellow), referring to the colors of the Brazilian flag, was primarily used in the AmBev case to frame the newly formed company as a </a:t>
            </a:r>
            <a:r>
              <a:rPr b="1" i="0" lang="pt-BR" sz="1100" u="none" cap="none" strike="noStrike">
                <a:solidFill>
                  <a:srgbClr val="000000"/>
                </a:solidFill>
                <a:latin typeface="Arial"/>
                <a:ea typeface="Arial"/>
                <a:cs typeface="Arial"/>
                <a:sym typeface="Arial"/>
              </a:rPr>
              <a:t>national champion</a:t>
            </a:r>
            <a:r>
              <a:rPr b="0" i="0" lang="pt-BR" sz="1100" u="none" cap="none" strike="noStrike">
                <a:solidFill>
                  <a:srgbClr val="000000"/>
                </a:solidFill>
                <a:latin typeface="Arial"/>
                <a:ea typeface="Arial"/>
                <a:cs typeface="Arial"/>
                <a:sym typeface="Arial"/>
              </a:rPr>
              <a:t> and a </a:t>
            </a:r>
            <a:r>
              <a:rPr b="1" i="0" lang="pt-BR" sz="1100" u="none" cap="none" strike="noStrike">
                <a:solidFill>
                  <a:srgbClr val="000000"/>
                </a:solidFill>
                <a:latin typeface="Arial"/>
                <a:ea typeface="Arial"/>
                <a:cs typeface="Arial"/>
                <a:sym typeface="Arial"/>
              </a:rPr>
              <a:t>Brazilian multinational</a:t>
            </a:r>
            <a:r>
              <a:rPr b="0" i="0" lang="pt-BR" sz="1100" u="none" cap="none" strike="noStrike">
                <a:solidFill>
                  <a:srgbClr val="000000"/>
                </a:solidFill>
                <a:latin typeface="Arial"/>
                <a:ea typeface="Arial"/>
                <a:cs typeface="Arial"/>
                <a:sym typeface="Arial"/>
              </a:rPr>
              <a:t>. This branding was employed by AmBev and its supporters to evoke a sense of national pride and strategic importance for the merger, particularly in the context of global competition.</a:t>
            </a:r>
            <a:endParaRPr/>
          </a:p>
          <a:p>
            <a:pPr indent="-228600" lvl="0" marL="45720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2" name="Google Shape;17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0" lang="pt-BR" sz="1100" u="none" cap="none" strike="noStrike">
                <a:solidFill>
                  <a:srgbClr val="000000"/>
                </a:solidFill>
                <a:latin typeface="Arial"/>
                <a:ea typeface="Arial"/>
                <a:cs typeface="Arial"/>
                <a:sym typeface="Arial"/>
              </a:rPr>
              <a:t>AmBev's executives, such as Marcel Telles, emphasized that the company was meant to be a "multinational" to gain scale and compete internationally, indicating that if the company did not have the size to grow, it would be "denationalized"</a:t>
            </a:r>
            <a:endParaRPr/>
          </a:p>
          <a:p>
            <a:pPr indent="-298450" lvl="0" marL="457200" rtl="0" algn="l">
              <a:lnSpc>
                <a:spcPct val="100000"/>
              </a:lnSpc>
              <a:spcBef>
                <a:spcPts val="0"/>
              </a:spcBef>
              <a:spcAft>
                <a:spcPts val="0"/>
              </a:spcAft>
              <a:buSzPts val="1100"/>
              <a:buChar char="●"/>
            </a:pPr>
            <a:r>
              <a:rPr i="1" lang="pt-BR"/>
              <a:t>The merger was framed as essential to enhance international competitiveness against industry giants and to serve as a strategic stepping stone for global expansion.</a:t>
            </a:r>
            <a:endParaRPr/>
          </a:p>
        </p:txBody>
      </p:sp>
      <p:sp>
        <p:nvSpPr>
          <p:cNvPr id="181" name="Google Shape;181;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90" name="Google Shape;19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1" lang="pt-BR"/>
              <a:t>Relevant Market</a:t>
            </a:r>
            <a:endParaRPr/>
          </a:p>
          <a:p>
            <a:pPr indent="-298450" lvl="0" marL="457200" rtl="0" algn="l">
              <a:lnSpc>
                <a:spcPct val="100000"/>
              </a:lnSpc>
              <a:spcBef>
                <a:spcPts val="0"/>
              </a:spcBef>
              <a:spcAft>
                <a:spcPts val="0"/>
              </a:spcAft>
              <a:buSzPts val="1100"/>
              <a:buChar char="●"/>
            </a:pPr>
            <a:r>
              <a:rPr b="1" lang="pt-BR"/>
              <a:t>Disputed Definition</a:t>
            </a:r>
            <a:r>
              <a:rPr lang="pt-BR"/>
              <a:t>: AmBev Critics, like CADE’s SEAE, insisted the focus should be solely on </a:t>
            </a:r>
            <a:r>
              <a:rPr i="1" lang="pt-BR"/>
              <a:t>beer</a:t>
            </a:r>
            <a:r>
              <a:rPr lang="pt-BR"/>
              <a:t>, where concentration was extreme.</a:t>
            </a:r>
            <a:endParaRPr/>
          </a:p>
          <a:p>
            <a:pPr indent="-298450" lvl="0" marL="457200" rtl="0" algn="l">
              <a:lnSpc>
                <a:spcPct val="100000"/>
              </a:lnSpc>
              <a:spcBef>
                <a:spcPts val="0"/>
              </a:spcBef>
              <a:spcAft>
                <a:spcPts val="0"/>
              </a:spcAft>
              <a:buSzPts val="1100"/>
              <a:buChar char="●"/>
            </a:pPr>
            <a:r>
              <a:rPr b="1" lang="pt-BR"/>
              <a:t>Global vs. Local</a:t>
            </a:r>
            <a:r>
              <a:rPr lang="pt-BR"/>
              <a:t>: The company framed competition as international (vs. Coca-Cola), but critics highlighted minimal exports (&lt;1%), undermining claims of global rivalry.</a:t>
            </a:r>
            <a:endParaRPr/>
          </a:p>
          <a:p>
            <a:pPr indent="-298450" lvl="0" marL="457200" rtl="0" algn="l">
              <a:lnSpc>
                <a:spcPct val="100000"/>
              </a:lnSpc>
              <a:spcBef>
                <a:spcPts val="0"/>
              </a:spcBef>
              <a:spcAft>
                <a:spcPts val="0"/>
              </a:spcAft>
              <a:buSzPts val="1100"/>
              <a:buChar char="●"/>
            </a:pPr>
            <a:r>
              <a:rPr b="1" lang="pt-BR"/>
              <a:t>Efficiency</a:t>
            </a:r>
            <a:endParaRPr/>
          </a:p>
          <a:p>
            <a:pPr indent="-298450" lvl="0" marL="457200" rtl="0" algn="l">
              <a:lnSpc>
                <a:spcPct val="100000"/>
              </a:lnSpc>
              <a:spcBef>
                <a:spcPts val="0"/>
              </a:spcBef>
              <a:spcAft>
                <a:spcPts val="0"/>
              </a:spcAft>
              <a:buSzPts val="1100"/>
              <a:buChar char="●"/>
            </a:pPr>
            <a:r>
              <a:rPr b="1" lang="pt-BR"/>
              <a:t>AmBev’s Claims</a:t>
            </a:r>
            <a:r>
              <a:rPr lang="pt-BR"/>
              <a:t>: Promised </a:t>
            </a:r>
            <a:r>
              <a:rPr b="1" lang="pt-BR"/>
              <a:t>14.1% cost cuts</a:t>
            </a:r>
            <a:r>
              <a:rPr lang="pt-BR"/>
              <a:t> from optimized production, logistics, and scale to compete globally.</a:t>
            </a:r>
            <a:endParaRPr/>
          </a:p>
          <a:p>
            <a:pPr indent="-298450" lvl="0" marL="457200" rtl="0" algn="l">
              <a:lnSpc>
                <a:spcPct val="100000"/>
              </a:lnSpc>
              <a:spcBef>
                <a:spcPts val="0"/>
              </a:spcBef>
              <a:spcAft>
                <a:spcPts val="0"/>
              </a:spcAft>
              <a:buSzPts val="1100"/>
              <a:buChar char="●"/>
            </a:pPr>
            <a:r>
              <a:rPr b="1" lang="pt-BR"/>
              <a:t>Critics’ Rebuttal</a:t>
            </a:r>
            <a:r>
              <a:rPr lang="pt-BR"/>
              <a:t>: SEAE found efficiencies </a:t>
            </a:r>
            <a:r>
              <a:rPr b="1" lang="pt-BR"/>
              <a:t>overstated</a:t>
            </a:r>
            <a:r>
              <a:rPr lang="pt-BR"/>
              <a:t> (just 6.9%), speculative, and unlikely to benefit consumers.</a:t>
            </a:r>
            <a:endParaRPr/>
          </a:p>
          <a:p>
            <a:pPr indent="-298450" lvl="0" marL="457200" rtl="0" algn="l">
              <a:lnSpc>
                <a:spcPct val="100000"/>
              </a:lnSpc>
              <a:spcBef>
                <a:spcPts val="0"/>
              </a:spcBef>
              <a:spcAft>
                <a:spcPts val="0"/>
              </a:spcAft>
              <a:buSzPts val="1100"/>
              <a:buChar char="●"/>
            </a:pPr>
            <a:r>
              <a:rPr b="1" lang="pt-BR"/>
              <a:t>CADE’s Stance</a:t>
            </a:r>
            <a:r>
              <a:rPr lang="pt-BR"/>
              <a:t>: Gesner Oliveira prioritized regulating </a:t>
            </a:r>
            <a:r>
              <a:rPr i="1" lang="pt-BR"/>
              <a:t>conduct</a:t>
            </a:r>
            <a:r>
              <a:rPr lang="pt-BR"/>
              <a:t> over blocking mergers for structure, aligning with modern antitrust trends.</a:t>
            </a:r>
            <a:endParaRPr/>
          </a:p>
          <a:p>
            <a:pPr indent="-228600" lvl="0" marL="457200" rtl="0" algn="l">
              <a:lnSpc>
                <a:spcPct val="15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p:txBody>
      </p:sp>
      <p:sp>
        <p:nvSpPr>
          <p:cNvPr id="199" name="Google Shape;19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pt-BR"/>
              <a:t>The merger was </a:t>
            </a:r>
            <a:r>
              <a:rPr b="1" lang="pt-BR"/>
              <a:t>publicly announced at the Presidential Palace</a:t>
            </a:r>
            <a:r>
              <a:rPr lang="pt-BR"/>
              <a:t>, signaling high-level political endorsement.</a:t>
            </a:r>
            <a:endParaRPr/>
          </a:p>
          <a:p>
            <a:pPr indent="-298450" lvl="0" marL="457200" rtl="0" algn="l">
              <a:lnSpc>
                <a:spcPct val="100000"/>
              </a:lnSpc>
              <a:spcBef>
                <a:spcPts val="0"/>
              </a:spcBef>
              <a:spcAft>
                <a:spcPts val="0"/>
              </a:spcAft>
              <a:buSzPts val="1100"/>
              <a:buChar char="●"/>
            </a:pPr>
            <a:r>
              <a:rPr b="1" lang="pt-BR"/>
              <a:t>President Cardoso defended the deal</a:t>
            </a:r>
            <a:r>
              <a:rPr lang="pt-BR"/>
              <a:t>, stating: </a:t>
            </a:r>
            <a:r>
              <a:rPr i="1" lang="pt-BR"/>
              <a:t>"The world operates in oligopolies"</a:t>
            </a:r>
            <a:r>
              <a:rPr lang="pt-BR"/>
              <a:t>, dismissing monopoly concerns.</a:t>
            </a:r>
            <a:endParaRPr/>
          </a:p>
          <a:p>
            <a:pPr indent="-298450" lvl="0" marL="457200" rtl="0" algn="l">
              <a:lnSpc>
                <a:spcPct val="100000"/>
              </a:lnSpc>
              <a:spcBef>
                <a:spcPts val="0"/>
              </a:spcBef>
              <a:spcAft>
                <a:spcPts val="0"/>
              </a:spcAft>
              <a:buSzPts val="1100"/>
              <a:buChar char="●"/>
            </a:pPr>
            <a:r>
              <a:rPr b="1" lang="pt-BR"/>
              <a:t>Development Minister Clovis Carvalho</a:t>
            </a:r>
            <a:r>
              <a:rPr lang="pt-BR"/>
              <a:t> actively promoted mergers in key industries (e.g., steel, paper) to create "national champions" and resist foreign takeovers.</a:t>
            </a:r>
            <a:endParaRPr/>
          </a:p>
          <a:p>
            <a:pPr indent="-298450" lvl="0" marL="457200" rtl="0" algn="l">
              <a:lnSpc>
                <a:spcPct val="100000"/>
              </a:lnSpc>
              <a:spcBef>
                <a:spcPts val="0"/>
              </a:spcBef>
              <a:spcAft>
                <a:spcPts val="0"/>
              </a:spcAft>
              <a:buSzPts val="1100"/>
              <a:buChar char="●"/>
            </a:pPr>
            <a:r>
              <a:rPr b="1" lang="pt-BR"/>
              <a:t>Impact on CADE</a:t>
            </a:r>
            <a:r>
              <a:rPr lang="pt-BR"/>
              <a:t>: Faced with executive pressure, the antitrust authority </a:t>
            </a:r>
            <a:r>
              <a:rPr b="1" lang="pt-BR"/>
              <a:t>balanced competition concerns with political realities</a:t>
            </a:r>
            <a:r>
              <a:rPr lang="pt-BR"/>
              <a:t>, approving the merger with conditions to retain legitimacy.</a:t>
            </a:r>
            <a:endParaRPr/>
          </a:p>
          <a:p>
            <a:pPr indent="-228600" lvl="0" marL="457200" rtl="0" algn="l">
              <a:lnSpc>
                <a:spcPct val="10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a:p>
            <a:pPr indent="-298450" lvl="0" marL="457200" rtl="0" algn="l">
              <a:lnSpc>
                <a:spcPct val="100000"/>
              </a:lnSpc>
              <a:spcBef>
                <a:spcPts val="0"/>
              </a:spcBef>
              <a:spcAft>
                <a:spcPts val="0"/>
              </a:spcAft>
              <a:buSzPts val="1100"/>
              <a:buChar char="●"/>
            </a:pPr>
            <a:r>
              <a:rPr lang="pt-BR" sz="1100"/>
              <a:t>Cardoso publicly dismissed monopoly concerns, stating, "The world operates in oligopolies." </a:t>
            </a:r>
            <a:endParaRPr/>
          </a:p>
          <a:p>
            <a:pPr indent="-298450" lvl="0" marL="457200" marR="0" rtl="0" algn="l">
              <a:lnSpc>
                <a:spcPct val="100000"/>
              </a:lnSpc>
              <a:spcBef>
                <a:spcPts val="0"/>
              </a:spcBef>
              <a:spcAft>
                <a:spcPts val="0"/>
              </a:spcAft>
              <a:buClr>
                <a:srgbClr val="000000"/>
              </a:buClr>
              <a:buSzPts val="1100"/>
              <a:buFont typeface="Arial"/>
              <a:buChar char="●"/>
            </a:pPr>
            <a:r>
              <a:rPr lang="pt-BR" sz="1100">
                <a:solidFill>
                  <a:srgbClr val="1A3C7C"/>
                </a:solidFill>
                <a:latin typeface="Helvetica Neue"/>
                <a:ea typeface="Helvetica Neue"/>
                <a:cs typeface="Helvetica Neue"/>
                <a:sym typeface="Helvetica Neue"/>
              </a:rPr>
              <a:t>Development Minister Clovis Carvalho </a:t>
            </a:r>
            <a:r>
              <a:rPr lang="pt-BR"/>
              <a:t>actively promoted mergers in key industries (e.g., steel, paper) to create "national champions" and resist foreign takeovers. </a:t>
            </a:r>
            <a:r>
              <a:rPr lang="pt-BR" sz="1100"/>
              <a:t>A true industrial policy.</a:t>
            </a:r>
            <a:endParaRPr/>
          </a:p>
          <a:p>
            <a:pPr indent="-298450" lvl="0" marL="457200" marR="0" rtl="0" algn="l">
              <a:lnSpc>
                <a:spcPct val="100000"/>
              </a:lnSpc>
              <a:spcBef>
                <a:spcPts val="0"/>
              </a:spcBef>
              <a:spcAft>
                <a:spcPts val="0"/>
              </a:spcAft>
              <a:buClr>
                <a:srgbClr val="000000"/>
              </a:buClr>
              <a:buSzPts val="1100"/>
              <a:buFont typeface="Arial"/>
              <a:buChar char="●"/>
            </a:pPr>
            <a:r>
              <a:rPr b="1" lang="pt-BR"/>
              <a:t>Impact on CADE</a:t>
            </a:r>
            <a:r>
              <a:rPr lang="pt-BR"/>
              <a:t>: Faced with executive pressure, the antitrust authority </a:t>
            </a:r>
            <a:r>
              <a:rPr b="1" lang="pt-BR"/>
              <a:t>balanced competition concerns with political realities</a:t>
            </a:r>
            <a:r>
              <a:rPr lang="pt-BR"/>
              <a:t>, approving the merger with conditions to retain legitimacy.</a:t>
            </a:r>
            <a:endParaRPr sz="1100"/>
          </a:p>
          <a:p>
            <a:pPr indent="-228600" lvl="0" marL="457200" rtl="0" algn="l">
              <a:lnSpc>
                <a:spcPct val="100000"/>
              </a:lnSpc>
              <a:spcBef>
                <a:spcPts val="0"/>
              </a:spcBef>
              <a:spcAft>
                <a:spcPts val="0"/>
              </a:spcAft>
              <a:buSzPts val="1100"/>
              <a:buNone/>
            </a:pPr>
            <a:r>
              <a:t/>
            </a:r>
            <a:endParaRPr sz="1100">
              <a:solidFill>
                <a:srgbClr val="1A3C7C"/>
              </a:solidFill>
              <a:latin typeface="Helvetica Neue"/>
              <a:ea typeface="Helvetica Neue"/>
              <a:cs typeface="Helvetica Neue"/>
              <a:sym typeface="Helvetica Neue"/>
            </a:endParaRPr>
          </a:p>
        </p:txBody>
      </p:sp>
      <p:sp>
        <p:nvSpPr>
          <p:cNvPr id="206" name="Google Shape;20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3" name="Google Shape;213;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457200" lvl="0" marL="0" rtl="0" algn="l">
              <a:lnSpc>
                <a:spcPct val="15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Despite explicit denial of industrial policy, Brazil’s flexible antitrust enforcement in the 1990s functioned as </a:t>
            </a:r>
            <a:r>
              <a:rPr i="1" lang="pt-BR" sz="1100">
                <a:solidFill>
                  <a:srgbClr val="002F6D"/>
                </a:solidFill>
                <a:latin typeface="Helvetica Neue"/>
                <a:ea typeface="Helvetica Neue"/>
                <a:cs typeface="Helvetica Neue"/>
                <a:sym typeface="Helvetica Neue"/>
              </a:rPr>
              <a:t>de facto </a:t>
            </a:r>
            <a:r>
              <a:rPr lang="pt-BR" sz="1100">
                <a:solidFill>
                  <a:srgbClr val="002F6D"/>
                </a:solidFill>
                <a:latin typeface="Helvetica Neue"/>
                <a:ea typeface="Helvetica Neue"/>
                <a:cs typeface="Helvetica Neue"/>
                <a:sym typeface="Helvetica Neue"/>
              </a:rPr>
              <a:t>industrial policy, fostering ‘national champions’ like Gerdau and AmBev.</a:t>
            </a:r>
            <a:endParaRPr/>
          </a:p>
          <a:p>
            <a:pPr indent="457200" lvl="0" marL="0" rtl="0" algn="l">
              <a:lnSpc>
                <a:spcPct val="15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298450" lvl="5" marL="2743200" rtl="0" algn="l">
              <a:lnSpc>
                <a:spcPct val="150000"/>
              </a:lnSpc>
              <a:spcBef>
                <a:spcPts val="0"/>
              </a:spcBef>
              <a:spcAft>
                <a:spcPts val="0"/>
              </a:spcAft>
              <a:buSzPts val="1100"/>
              <a:buChar char="■"/>
            </a:pPr>
            <a:r>
              <a:rPr i="1" lang="pt-BR" sz="4400">
                <a:solidFill>
                  <a:srgbClr val="1A3C7C"/>
                </a:solidFill>
                <a:latin typeface="Helvetica Neue"/>
                <a:ea typeface="Helvetica Neue"/>
                <a:cs typeface="Helvetica Neue"/>
                <a:sym typeface="Helvetica Neue"/>
              </a:rPr>
              <a:t>Evidenced by a study of two cases of mergers and acquisitions in the 1990s-2000s : Gerdau and Ambev</a:t>
            </a:r>
            <a:endParaRPr/>
          </a:p>
          <a:p>
            <a:pPr indent="457200" lvl="0" marL="0" rtl="0" algn="l">
              <a:lnSpc>
                <a:spcPct val="15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457200" lvl="0" marL="0" rtl="0" algn="l">
              <a:lnSpc>
                <a:spcPct val="15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457200" lvl="0" marL="0" rtl="0" algn="l">
              <a:lnSpc>
                <a:spcPct val="15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457200" lvl="0" marL="0" rtl="0" algn="l">
              <a:lnSpc>
                <a:spcPct val="15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Firms and state agents leveraged ambiguities in newly enacted competition legislation - against its original intent - to justify efficiencies and promote national conglomerates amid heightened international competition following economic liberalization, through a strategy of institutional conversion (Mahoney &amp; Thelen, 2009).</a:t>
            </a:r>
            <a:endParaRPr/>
          </a:p>
          <a:p>
            <a:pPr indent="457200" lvl="0" marL="0" rtl="0" algn="l">
              <a:lnSpc>
                <a:spcPct val="15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a:p>
        </p:txBody>
      </p:sp>
      <p:sp>
        <p:nvSpPr>
          <p:cNvPr id="85" name="Google Shape;8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457200" lvl="0" marL="0" rtl="0" algn="l">
              <a:lnSpc>
                <a:spcPct val="15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Despite explicit denial of industrial policy, Brazil’s flexible antitrust enforcement in the 1990s functioned as </a:t>
            </a:r>
            <a:r>
              <a:rPr i="1" lang="pt-BR" sz="1100">
                <a:solidFill>
                  <a:srgbClr val="002F6D"/>
                </a:solidFill>
                <a:latin typeface="Helvetica Neue"/>
                <a:ea typeface="Helvetica Neue"/>
                <a:cs typeface="Helvetica Neue"/>
                <a:sym typeface="Helvetica Neue"/>
              </a:rPr>
              <a:t>de facto </a:t>
            </a:r>
            <a:r>
              <a:rPr lang="pt-BR" sz="1100">
                <a:solidFill>
                  <a:srgbClr val="002F6D"/>
                </a:solidFill>
                <a:latin typeface="Helvetica Neue"/>
                <a:ea typeface="Helvetica Neue"/>
                <a:cs typeface="Helvetica Neue"/>
                <a:sym typeface="Helvetica Neue"/>
              </a:rPr>
              <a:t>industrial policy, fostering ‘national champions’ like Gerdau and AmBev.</a:t>
            </a:r>
            <a:endParaRPr/>
          </a:p>
          <a:p>
            <a:pPr indent="457200" lvl="0" marL="0" rtl="0" algn="l">
              <a:lnSpc>
                <a:spcPct val="15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457200" lvl="0" marL="0" rtl="0" algn="l">
              <a:lnSpc>
                <a:spcPct val="15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Firms and state agents leveraged ambiguities in newly enacted competition legislation - against its original intent - to justify efficiencies and promote national conglomerates amid heightened international competition following economic liberalization, through a strategy of institutional conversion (Mahoney &amp; Thelen, 2009).</a:t>
            </a:r>
            <a:endParaRPr/>
          </a:p>
          <a:p>
            <a:pPr indent="0" lvl="0" marL="0" rtl="0" algn="l">
              <a:lnSpc>
                <a:spcPct val="100000"/>
              </a:lnSpc>
              <a:spcBef>
                <a:spcPts val="0"/>
              </a:spcBef>
              <a:spcAft>
                <a:spcPts val="0"/>
              </a:spcAft>
              <a:buSzPts val="1100"/>
              <a:buNone/>
            </a:pPr>
            <a:r>
              <a:t/>
            </a:r>
            <a:endParaRPr/>
          </a:p>
        </p:txBody>
      </p:sp>
      <p:sp>
        <p:nvSpPr>
          <p:cNvPr id="92" name="Google Shape;9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t>Why is this interesting?</a:t>
            </a:r>
            <a:endParaRPr/>
          </a:p>
        </p:txBody>
      </p:sp>
      <p:sp>
        <p:nvSpPr>
          <p:cNvPr id="99" name="Google Shape;9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 in the first case, because it forges big business; in the latter, because protecting local competition can actually harm consumers (decreases consumer welfare - smaller prices)</a:t>
            </a:r>
            <a:endParaRPr/>
          </a:p>
          <a:p>
            <a:pPr indent="0" lvl="0" marL="0" rtl="0" algn="l">
              <a:lnSpc>
                <a:spcPct val="10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rPr lang="pt-BR" sz="1100">
                <a:solidFill>
                  <a:srgbClr val="002F6D"/>
                </a:solidFill>
                <a:latin typeface="Helvetica Neue"/>
                <a:ea typeface="Helvetica Neue"/>
                <a:cs typeface="Helvetica Neue"/>
                <a:sym typeface="Helvetica Neue"/>
              </a:rPr>
              <a:t>Although cost-transaction economists decry market regulation of the Brandeisian type as an inefficient industrial policy itself</a:t>
            </a:r>
            <a:endParaRPr sz="1100">
              <a:solidFill>
                <a:srgbClr val="002F6D"/>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1100">
              <a:solidFill>
                <a:srgbClr val="002F6D"/>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rPr lang="pt-BR"/>
              <a:t>"Antitrust legislation emerged not as a mechanism for market efficiency, but as an institutional reflection of the agrarian-populist/progressive alliance's dual distrust of concentrated state and corporate power. Rather than pursuing consumer welfare through price competition, it functioned as protectionist regulation against market forces themselves."</a:t>
            </a:r>
            <a:endParaRPr/>
          </a:p>
        </p:txBody>
      </p:sp>
      <p:sp>
        <p:nvSpPr>
          <p:cNvPr id="106" name="Google Shape;10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0" i="0" lang="pt-BR" sz="1100" u="none" cap="none" strike="noStrike">
                <a:solidFill>
                  <a:srgbClr val="000000"/>
                </a:solidFill>
                <a:latin typeface="Arial"/>
                <a:ea typeface="Arial"/>
                <a:cs typeface="Arial"/>
                <a:sym typeface="Arial"/>
              </a:rPr>
              <a:t>- market antitrust regulation was not used as an industrial policy to foster competition and protect small business, like in the US - against big business and big government. In the context of liberalization, privatization, and the demise of direct state intervention, it was used to foster large internationally competitive firms. </a:t>
            </a:r>
            <a:endParaRPr b="0" i="0" sz="1100" u="none" cap="none" strike="noStrike">
              <a:solidFill>
                <a:srgbClr val="000000"/>
              </a:solidFill>
              <a:latin typeface="Arial"/>
              <a:ea typeface="Arial"/>
              <a:cs typeface="Arial"/>
              <a:sym typeface="Arial"/>
            </a:endParaRPr>
          </a:p>
          <a:p>
            <a:pPr indent="-298450" lvl="0" marL="457200" rtl="0" algn="l">
              <a:lnSpc>
                <a:spcPct val="100000"/>
              </a:lnSpc>
              <a:spcBef>
                <a:spcPts val="0"/>
              </a:spcBef>
              <a:spcAft>
                <a:spcPts val="0"/>
              </a:spcAft>
              <a:buSzPts val="1100"/>
              <a:buChar char="●"/>
            </a:pPr>
            <a:r>
              <a:rPr b="0" i="0" lang="pt-BR" sz="1100" u="none" cap="none" strike="noStrike">
                <a:solidFill>
                  <a:srgbClr val="000000"/>
                </a:solidFill>
                <a:latin typeface="Arial"/>
                <a:ea typeface="Arial"/>
                <a:cs typeface="Arial"/>
                <a:sym typeface="Arial"/>
              </a:rPr>
              <a:t>-Context of denial of industrial policy and liberalization movement (despite disputes and ambiguities, after all state is no monolith, overall spirit at first was protecting competition with consumers welfare in mind) – general expertise in the service of keeping state power and intervention in the market at check (controlling the state) (Miola &amp; Onto 2024). </a:t>
            </a:r>
            <a:endParaRPr/>
          </a:p>
        </p:txBody>
      </p:sp>
      <p:sp>
        <p:nvSpPr>
          <p:cNvPr id="113" name="Google Shape;11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
        <p:nvSpPr>
          <p:cNvPr id="120" name="Google Shape;12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pt-BR"/>
              <a:t>The challenge of CADE is to legitimate and politically consolidate its new mandate.</a:t>
            </a:r>
            <a:endParaRPr/>
          </a:p>
        </p:txBody>
      </p:sp>
      <p:sp>
        <p:nvSpPr>
          <p:cNvPr id="129" name="Google Shape;12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pt-BR" sz="1100">
                <a:solidFill>
                  <a:srgbClr val="1A3C7C"/>
                </a:solidFill>
                <a:latin typeface="Helvetica Neue"/>
                <a:ea typeface="Helvetica Neue"/>
                <a:cs typeface="Helvetica Neue"/>
                <a:sym typeface="Helvetica Neue"/>
              </a:rPr>
              <a:t>Nine mergers submitted to CADE in 1994-6 period: 7 were granted partial authorization; 2 denied</a:t>
            </a:r>
            <a:endParaRPr/>
          </a:p>
          <a:p>
            <a:pPr indent="-298450" lvl="0" marL="457200" marR="0" rtl="0" algn="l">
              <a:lnSpc>
                <a:spcPct val="100000"/>
              </a:lnSpc>
              <a:spcBef>
                <a:spcPts val="0"/>
              </a:spcBef>
              <a:spcAft>
                <a:spcPts val="0"/>
              </a:spcAft>
              <a:buClr>
                <a:srgbClr val="000000"/>
              </a:buClr>
              <a:buSzPts val="1100"/>
              <a:buFont typeface="Arial"/>
              <a:buChar char="●"/>
            </a:pPr>
            <a:r>
              <a:rPr lang="pt-BR" sz="1100">
                <a:solidFill>
                  <a:srgbClr val="1A3C7C"/>
                </a:solidFill>
                <a:latin typeface="Helvetica Neue"/>
                <a:ea typeface="Helvetica Neue"/>
                <a:cs typeface="Helvetica Neue"/>
                <a:sym typeface="Helvetica Neue"/>
              </a:rPr>
              <a:t>This was about to change with two emblematic cases: the first involving two toothpaste brands and the second two steel companies</a:t>
            </a:r>
            <a:endParaRPr/>
          </a:p>
          <a:p>
            <a:pPr indent="-228600" lvl="0" marL="457200" rtl="0" algn="l">
              <a:lnSpc>
                <a:spcPct val="100000"/>
              </a:lnSpc>
              <a:spcBef>
                <a:spcPts val="0"/>
              </a:spcBef>
              <a:spcAft>
                <a:spcPts val="0"/>
              </a:spcAft>
              <a:buSzPts val="1100"/>
              <a:buNone/>
            </a:pPr>
            <a:r>
              <a:t/>
            </a:r>
            <a:endParaRPr/>
          </a:p>
        </p:txBody>
      </p:sp>
      <p:sp>
        <p:nvSpPr>
          <p:cNvPr id="140" name="Google Shape;14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de Título" type="title">
  <p:cSld name="TITLE">
    <p:spTree>
      <p:nvGrpSpPr>
        <p:cNvPr id="11" name="Shape 11"/>
        <p:cNvGrpSpPr/>
        <p:nvPr/>
      </p:nvGrpSpPr>
      <p:grpSpPr>
        <a:xfrm>
          <a:off x="0" y="0"/>
          <a:ext cx="0" cy="0"/>
          <a:chOff x="0" y="0"/>
          <a:chExt cx="0" cy="0"/>
        </a:xfrm>
      </p:grpSpPr>
      <p:sp>
        <p:nvSpPr>
          <p:cNvPr id="12" name="Google Shape;12;p2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Twentieth Centur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o e Título Vertical" type="vertTitleAndTx">
  <p:cSld name="VERTICAL_TITLE_AND_VERTICAL_TEXT">
    <p:spTree>
      <p:nvGrpSpPr>
        <p:cNvPr id="70" name="Shape 70"/>
        <p:cNvGrpSpPr/>
        <p:nvPr/>
      </p:nvGrpSpPr>
      <p:grpSpPr>
        <a:xfrm>
          <a:off x="0" y="0"/>
          <a:ext cx="0" cy="0"/>
          <a:chOff x="0" y="0"/>
          <a:chExt cx="0" cy="0"/>
        </a:xfrm>
      </p:grpSpPr>
      <p:sp>
        <p:nvSpPr>
          <p:cNvPr id="71" name="Google Shape;71;p2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Conteúdo" type="obj">
  <p:cSld name="OBJECT">
    <p:spTree>
      <p:nvGrpSpPr>
        <p:cNvPr id="17" name="Shape 17"/>
        <p:cNvGrpSpPr/>
        <p:nvPr/>
      </p:nvGrpSpPr>
      <p:grpSpPr>
        <a:xfrm>
          <a:off x="0" y="0"/>
          <a:ext cx="0" cy="0"/>
          <a:chOff x="0" y="0"/>
          <a:chExt cx="0" cy="0"/>
        </a:xfrm>
      </p:grpSpPr>
      <p:sp>
        <p:nvSpPr>
          <p:cNvPr id="18" name="Google Shape;18;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beçalho da Seção" type="secHead">
  <p:cSld name="SECTION_HEADER">
    <p:spTree>
      <p:nvGrpSpPr>
        <p:cNvPr id="23" name="Shape 23"/>
        <p:cNvGrpSpPr/>
        <p:nvPr/>
      </p:nvGrpSpPr>
      <p:grpSpPr>
        <a:xfrm>
          <a:off x="0" y="0"/>
          <a:ext cx="0" cy="0"/>
          <a:chOff x="0" y="0"/>
          <a:chExt cx="0" cy="0"/>
        </a:xfrm>
      </p:grpSpPr>
      <p:sp>
        <p:nvSpPr>
          <p:cNvPr id="24" name="Google Shape;24;p2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Twentieth Centur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as Partes de Conteúdo" type="twoObj">
  <p:cSld name="TWO_OBJECTS">
    <p:spTree>
      <p:nvGrpSpPr>
        <p:cNvPr id="29" name="Shape 29"/>
        <p:cNvGrpSpPr/>
        <p:nvPr/>
      </p:nvGrpSpPr>
      <p:grpSpPr>
        <a:xfrm>
          <a:off x="0" y="0"/>
          <a:ext cx="0" cy="0"/>
          <a:chOff x="0" y="0"/>
          <a:chExt cx="0" cy="0"/>
        </a:xfrm>
      </p:grpSpPr>
      <p:sp>
        <p:nvSpPr>
          <p:cNvPr id="30" name="Google Shape;30;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ção" type="twoTxTwoObj">
  <p:cSld name="TWO_OBJECTS_WITH_TEXT">
    <p:spTree>
      <p:nvGrpSpPr>
        <p:cNvPr id="36" name="Shape 36"/>
        <p:cNvGrpSpPr/>
        <p:nvPr/>
      </p:nvGrpSpPr>
      <p:grpSpPr>
        <a:xfrm>
          <a:off x="0" y="0"/>
          <a:ext cx="0" cy="0"/>
          <a:chOff x="0" y="0"/>
          <a:chExt cx="0" cy="0"/>
        </a:xfrm>
      </p:grpSpPr>
      <p:sp>
        <p:nvSpPr>
          <p:cNvPr id="37" name="Google Shape;37;p2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mente Título" type="titleOnly">
  <p:cSld name="TITLE_ONLY">
    <p:spTree>
      <p:nvGrpSpPr>
        <p:cNvPr id="45" name="Shape 45"/>
        <p:cNvGrpSpPr/>
        <p:nvPr/>
      </p:nvGrpSpPr>
      <p:grpSpPr>
        <a:xfrm>
          <a:off x="0" y="0"/>
          <a:ext cx="0" cy="0"/>
          <a:chOff x="0" y="0"/>
          <a:chExt cx="0" cy="0"/>
        </a:xfrm>
      </p:grpSpPr>
      <p:sp>
        <p:nvSpPr>
          <p:cNvPr id="46" name="Google Shape;46;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údo com Legenda" type="objTx">
  <p:cSld name="OBJECT_WITH_CAPTION_TEXT">
    <p:spTree>
      <p:nvGrpSpPr>
        <p:cNvPr id="50" name="Shape 50"/>
        <p:cNvGrpSpPr/>
        <p:nvPr/>
      </p:nvGrpSpPr>
      <p:grpSpPr>
        <a:xfrm>
          <a:off x="0" y="0"/>
          <a:ext cx="0" cy="0"/>
          <a:chOff x="0" y="0"/>
          <a:chExt cx="0" cy="0"/>
        </a:xfrm>
      </p:grpSpPr>
      <p:sp>
        <p:nvSpPr>
          <p:cNvPr id="51" name="Google Shape;51;p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3" name="Google Shape;53;p2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4" name="Google Shape;54;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m com Legenda" type="picTx">
  <p:cSld name="PICTURE_WITH_CAPTION_TEXT">
    <p:spTree>
      <p:nvGrpSpPr>
        <p:cNvPr id="57" name="Shape 57"/>
        <p:cNvGrpSpPr/>
        <p:nvPr/>
      </p:nvGrpSpPr>
      <p:grpSpPr>
        <a:xfrm>
          <a:off x="0" y="0"/>
          <a:ext cx="0" cy="0"/>
          <a:chOff x="0" y="0"/>
          <a:chExt cx="0" cy="0"/>
        </a:xfrm>
      </p:grpSpPr>
      <p:sp>
        <p:nvSpPr>
          <p:cNvPr id="58" name="Google Shape;58;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7"/>
          <p:cNvSpPr/>
          <p:nvPr>
            <p:ph idx="2" type="pic"/>
          </p:nvPr>
        </p:nvSpPr>
        <p:spPr>
          <a:xfrm>
            <a:off x="5183188" y="987425"/>
            <a:ext cx="6172200" cy="4873625"/>
          </a:xfrm>
          <a:prstGeom prst="rect">
            <a:avLst/>
          </a:prstGeom>
          <a:noFill/>
          <a:ln>
            <a:noFill/>
          </a:ln>
        </p:spPr>
      </p:sp>
      <p:sp>
        <p:nvSpPr>
          <p:cNvPr id="60" name="Google Shape;60;p2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1" name="Google Shape;6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e Texto Vertical" type="vertTx">
  <p:cSld name="VERTICAL_TEXT">
    <p:spTree>
      <p:nvGrpSpPr>
        <p:cNvPr id="64" name="Shape 64"/>
        <p:cNvGrpSpPr/>
        <p:nvPr/>
      </p:nvGrpSpPr>
      <p:grpSpPr>
        <a:xfrm>
          <a:off x="0" y="0"/>
          <a:ext cx="0" cy="0"/>
          <a:chOff x="0" y="0"/>
          <a:chExt cx="0" cy="0"/>
        </a:xfrm>
      </p:grpSpPr>
      <p:sp>
        <p:nvSpPr>
          <p:cNvPr id="65" name="Google Shape;65;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Twentieth Century"/>
              <a:buNone/>
              <a:defRPr b="0" i="0" sz="4400" u="none" cap="none" strike="noStrike">
                <a:solidFill>
                  <a:schemeClr val="dk1"/>
                </a:solidFill>
                <a:latin typeface="Twentieth Century"/>
                <a:ea typeface="Twentieth Century"/>
                <a:cs typeface="Twentieth Century"/>
                <a:sym typeface="Twentieth Centur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Rockwell"/>
                <a:ea typeface="Rockwell"/>
                <a:cs typeface="Rockwell"/>
                <a:sym typeface="Rockwel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Rockwell"/>
                <a:ea typeface="Rockwell"/>
                <a:cs typeface="Rockwell"/>
                <a:sym typeface="Rockwel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Rockwell"/>
                <a:ea typeface="Rockwell"/>
                <a:cs typeface="Rockwell"/>
                <a:sym typeface="Rockwel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9pPr>
          </a:lstStyle>
          <a:p/>
        </p:txBody>
      </p:sp>
      <p:sp>
        <p:nvSpPr>
          <p:cNvPr id="8" name="Google Shape;8;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Rockwell"/>
                <a:ea typeface="Rockwell"/>
                <a:cs typeface="Rockwell"/>
                <a:sym typeface="Rockwel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9pPr>
          </a:lstStyle>
          <a:p/>
        </p:txBody>
      </p:sp>
      <p:sp>
        <p:nvSpPr>
          <p:cNvPr id="9" name="Google Shape;9;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Rockwell"/>
                <a:ea typeface="Rockwell"/>
                <a:cs typeface="Rockwell"/>
                <a:sym typeface="Rockwel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Rockwell"/>
                <a:ea typeface="Rockwell"/>
                <a:cs typeface="Rockwell"/>
                <a:sym typeface="Rockwell"/>
              </a:defRPr>
            </a:lvl9pPr>
          </a:lstStyle>
          <a:p/>
        </p:txBody>
      </p:sp>
      <p:sp>
        <p:nvSpPr>
          <p:cNvPr id="10" name="Google Shape;10;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2B62"/>
        </a:solidFill>
      </p:bgPr>
    </p:bg>
    <p:spTree>
      <p:nvGrpSpPr>
        <p:cNvPr id="79" name="Shape 79"/>
        <p:cNvGrpSpPr/>
        <p:nvPr/>
      </p:nvGrpSpPr>
      <p:grpSpPr>
        <a:xfrm>
          <a:off x="0" y="0"/>
          <a:ext cx="0" cy="0"/>
          <a:chOff x="0" y="0"/>
          <a:chExt cx="0" cy="0"/>
        </a:xfrm>
      </p:grpSpPr>
      <p:sp>
        <p:nvSpPr>
          <p:cNvPr id="80" name="Google Shape;80;p1"/>
          <p:cNvSpPr txBox="1"/>
          <p:nvPr>
            <p:ph type="ctrTitle"/>
          </p:nvPr>
        </p:nvSpPr>
        <p:spPr>
          <a:xfrm>
            <a:off x="875607" y="1937590"/>
            <a:ext cx="8455500" cy="23877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Twentieth Century"/>
              <a:buNone/>
            </a:pPr>
            <a:r>
              <a:rPr b="1" lang="pt-BR">
                <a:solidFill>
                  <a:schemeClr val="lt1"/>
                </a:solidFill>
                <a:latin typeface="Helvetica Neue"/>
                <a:ea typeface="Helvetica Neue"/>
                <a:cs typeface="Helvetica Neue"/>
                <a:sym typeface="Helvetica Neue"/>
              </a:rPr>
              <a:t>Antitrust as industrial policy: Government-Sponsored Mergers as Passive Industrial Policy in Brazil, 1995-2002</a:t>
            </a:r>
            <a:endParaRPr b="1">
              <a:solidFill>
                <a:schemeClr val="lt1"/>
              </a:solidFill>
              <a:latin typeface="Helvetica Neue"/>
              <a:ea typeface="Helvetica Neue"/>
              <a:cs typeface="Helvetica Neue"/>
              <a:sym typeface="Helvetica Neue"/>
            </a:endParaRPr>
          </a:p>
        </p:txBody>
      </p:sp>
      <p:sp>
        <p:nvSpPr>
          <p:cNvPr id="81" name="Google Shape;81;p1"/>
          <p:cNvSpPr txBox="1"/>
          <p:nvPr>
            <p:ph idx="1" type="subTitle"/>
          </p:nvPr>
        </p:nvSpPr>
        <p:spPr>
          <a:xfrm>
            <a:off x="875607" y="4591989"/>
            <a:ext cx="6841800" cy="471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lt1"/>
              </a:buClr>
              <a:buSzPts val="1275"/>
              <a:buNone/>
            </a:pPr>
            <a:r>
              <a:rPr lang="pt-BR" sz="1600">
                <a:solidFill>
                  <a:schemeClr val="lt1"/>
                </a:solidFill>
                <a:latin typeface="Helvetica Neue"/>
                <a:ea typeface="Helvetica Neue"/>
                <a:cs typeface="Helvetica Neue"/>
                <a:sym typeface="Helvetica Neue"/>
              </a:rPr>
              <a:t>André Vereta-Nahoum and Tales Mançano</a:t>
            </a:r>
            <a:endParaRPr sz="1600">
              <a:solidFill>
                <a:schemeClr val="lt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lt1"/>
              </a:buClr>
              <a:buSzPts val="1275"/>
              <a:buNone/>
            </a:pPr>
            <a:r>
              <a:t/>
            </a:r>
            <a:endParaRPr sz="1600">
              <a:solidFill>
                <a:schemeClr val="lt1"/>
              </a:solidFill>
              <a:latin typeface="Helvetica Neue"/>
              <a:ea typeface="Helvetica Neue"/>
              <a:cs typeface="Helvetica Neue"/>
              <a:sym typeface="Helvetica Neue"/>
            </a:endParaRPr>
          </a:p>
          <a:p>
            <a:pPr indent="0" lvl="0" marL="0" rtl="0" algn="l">
              <a:lnSpc>
                <a:spcPct val="115000"/>
              </a:lnSpc>
              <a:spcBef>
                <a:spcPts val="0"/>
              </a:spcBef>
              <a:spcAft>
                <a:spcPts val="0"/>
              </a:spcAft>
              <a:buClr>
                <a:schemeClr val="lt1"/>
              </a:buClr>
              <a:buSzPts val="1275"/>
              <a:buNone/>
            </a:pPr>
            <a:r>
              <a:rPr lang="pt-BR" sz="1600">
                <a:solidFill>
                  <a:schemeClr val="lt1"/>
                </a:solidFill>
                <a:latin typeface="Helvetica Neue"/>
                <a:ea typeface="Helvetica Neue"/>
                <a:cs typeface="Helvetica Neue"/>
                <a:sym typeface="Helvetica Neue"/>
              </a:rPr>
              <a:t>andre.nahoum@usp.br</a:t>
            </a:r>
            <a:endParaRPr sz="1600">
              <a:solidFill>
                <a:schemeClr val="lt1"/>
              </a:solidFill>
              <a:latin typeface="Helvetica Neue"/>
              <a:ea typeface="Helvetica Neue"/>
              <a:cs typeface="Helvetica Neue"/>
              <a:sym typeface="Helvetica Neue"/>
            </a:endParaRPr>
          </a:p>
          <a:p>
            <a:pPr indent="0" lvl="0" marL="0" rtl="0" algn="l">
              <a:lnSpc>
                <a:spcPct val="70000"/>
              </a:lnSpc>
              <a:spcBef>
                <a:spcPts val="0"/>
              </a:spcBef>
              <a:spcAft>
                <a:spcPts val="0"/>
              </a:spcAft>
              <a:buClr>
                <a:schemeClr val="lt1"/>
              </a:buClr>
              <a:buSzPts val="1275"/>
              <a:buNone/>
            </a:pPr>
            <a:r>
              <a:t/>
            </a:r>
            <a:endParaRPr sz="1125">
              <a:solidFill>
                <a:schemeClr val="lt1"/>
              </a:solidFill>
            </a:endParaRPr>
          </a:p>
        </p:txBody>
      </p:sp>
      <p:pic>
        <p:nvPicPr>
          <p:cNvPr id="82" name="Google Shape;82;p1"/>
          <p:cNvPicPr preferRelativeResize="0"/>
          <p:nvPr/>
        </p:nvPicPr>
        <p:blipFill rotWithShape="1">
          <a:blip r:embed="rId3">
            <a:alphaModFix/>
          </a:blip>
          <a:srcRect b="0" l="0" r="0" t="0"/>
          <a:stretch/>
        </p:blipFill>
        <p:spPr>
          <a:xfrm>
            <a:off x="875607" y="6272588"/>
            <a:ext cx="4372494" cy="31322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0"/>
          <p:cNvSpPr txBox="1"/>
          <p:nvPr>
            <p:ph type="title"/>
          </p:nvPr>
        </p:nvSpPr>
        <p:spPr>
          <a:xfrm>
            <a:off x="941862" y="-19222"/>
            <a:ext cx="10741984"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5400"/>
              <a:buNone/>
            </a:pPr>
            <a:r>
              <a:rPr b="1" lang="pt-BR" sz="5400">
                <a:solidFill>
                  <a:srgbClr val="1A3C7C"/>
                </a:solidFill>
                <a:latin typeface="Helvetica Neue"/>
                <a:ea typeface="Helvetica Neue"/>
                <a:cs typeface="Helvetica Neue"/>
                <a:sym typeface="Helvetica Neue"/>
              </a:rPr>
              <a:t>Gerdau/Pains Case timeline</a:t>
            </a:r>
            <a:endParaRPr b="1" sz="5100">
              <a:solidFill>
                <a:srgbClr val="1A3C7C"/>
              </a:solidFill>
              <a:latin typeface="Helvetica Neue"/>
              <a:ea typeface="Helvetica Neue"/>
              <a:cs typeface="Helvetica Neue"/>
              <a:sym typeface="Helvetica Neue"/>
            </a:endParaRPr>
          </a:p>
        </p:txBody>
      </p:sp>
      <p:sp>
        <p:nvSpPr>
          <p:cNvPr id="152" name="Google Shape;152;p10"/>
          <p:cNvSpPr txBox="1"/>
          <p:nvPr/>
        </p:nvSpPr>
        <p:spPr>
          <a:xfrm>
            <a:off x="2224795" y="1176084"/>
            <a:ext cx="9801545" cy="6887701"/>
          </a:xfrm>
          <a:prstGeom prst="rect">
            <a:avLst/>
          </a:prstGeom>
          <a:noFill/>
          <a:ln>
            <a:noFill/>
          </a:ln>
        </p:spPr>
        <p:txBody>
          <a:bodyPr anchorCtr="0" anchor="t" bIns="45700" lIns="91425" spcFirstLastPara="1" rIns="91425" wrap="square" tIns="45700">
            <a:normAutofit/>
          </a:bodyPr>
          <a:lstStyle/>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CADE ruled 4-2 a partial approval, ordering deconstitution of the incorporation of Korf-owned Pains steel mill</a:t>
            </a:r>
            <a:endParaRPr/>
          </a:p>
          <a:p>
            <a:pPr indent="0" lvl="0" marL="0" marR="0" rtl="0" algn="l">
              <a:lnSpc>
                <a:spcPct val="170000"/>
              </a:lnSpc>
              <a:spcBef>
                <a:spcPts val="0"/>
              </a:spcBef>
              <a:spcAft>
                <a:spcPts val="0"/>
              </a:spcAft>
              <a:buNone/>
            </a:pPr>
            <a:r>
              <a:t/>
            </a:r>
            <a:endParaRPr b="0" i="0" sz="1500" u="none" cap="none" strike="noStrike">
              <a:solidFill>
                <a:srgbClr val="1A3C7C"/>
              </a:solidFill>
              <a:latin typeface="Helvetica Neue"/>
              <a:ea typeface="Helvetica Neue"/>
              <a:cs typeface="Helvetica Neue"/>
              <a:sym typeface="Helvetica Neue"/>
            </a:endParaRPr>
          </a:p>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Parties filed for reconsideration</a:t>
            </a:r>
            <a:br>
              <a:rPr b="0" i="0" lang="pt-BR" sz="1500" u="none" cap="none" strike="noStrike">
                <a:solidFill>
                  <a:srgbClr val="1A3C7C"/>
                </a:solidFill>
                <a:latin typeface="Helvetica Neue"/>
                <a:ea typeface="Helvetica Neue"/>
                <a:cs typeface="Helvetica Neue"/>
                <a:sym typeface="Helvetica Neue"/>
              </a:rPr>
            </a:br>
            <a:r>
              <a:rPr b="0" i="0" lang="pt-BR" sz="1500" u="none" cap="none" strike="noStrike">
                <a:solidFill>
                  <a:srgbClr val="1A3C7C"/>
                </a:solidFill>
                <a:latin typeface="Helvetica Neue"/>
                <a:ea typeface="Helvetica Neue"/>
                <a:cs typeface="Helvetica Neue"/>
                <a:sym typeface="Helvetica Neue"/>
              </a:rPr>
              <a:t>CADE upheld its original decision and reaffirmed the deconstitution order</a:t>
            </a:r>
            <a:endParaRPr/>
          </a:p>
          <a:p>
            <a:pPr indent="0" lvl="0" marL="0" marR="0" rtl="0" algn="l">
              <a:lnSpc>
                <a:spcPct val="170000"/>
              </a:lnSpc>
              <a:spcBef>
                <a:spcPts val="0"/>
              </a:spcBef>
              <a:spcAft>
                <a:spcPts val="0"/>
              </a:spcAft>
              <a:buNone/>
            </a:pPr>
            <a:r>
              <a:t/>
            </a:r>
            <a:endParaRPr b="0" i="0" sz="1500" u="none" cap="none" strike="noStrike">
              <a:solidFill>
                <a:srgbClr val="1A3C7C"/>
              </a:solidFill>
              <a:latin typeface="Helvetica Neue"/>
              <a:ea typeface="Helvetica Neue"/>
              <a:cs typeface="Helvetica Neue"/>
              <a:sym typeface="Helvetica Neue"/>
            </a:endParaRPr>
          </a:p>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Parties refused compliance and appealed to the Minister of Justice</a:t>
            </a:r>
            <a:br>
              <a:rPr b="0" i="0" lang="pt-BR" sz="1500" u="none" cap="none" strike="noStrike">
                <a:solidFill>
                  <a:srgbClr val="1A3C7C"/>
                </a:solidFill>
                <a:latin typeface="Helvetica Neue"/>
                <a:ea typeface="Helvetica Neue"/>
                <a:cs typeface="Helvetica Neue"/>
                <a:sym typeface="Helvetica Neue"/>
              </a:rPr>
            </a:br>
            <a:r>
              <a:rPr b="0" i="0" lang="pt-BR" sz="1500" u="none" cap="none" strike="noStrike">
                <a:solidFill>
                  <a:srgbClr val="1A3C7C"/>
                </a:solidFill>
                <a:latin typeface="Helvetica Neue"/>
                <a:ea typeface="Helvetica Neue"/>
                <a:cs typeface="Helvetica Neue"/>
                <a:sym typeface="Helvetica Neue"/>
              </a:rPr>
              <a:t>Challenged constitutionality of antitrust law granting CADE final executive authority (allowing only judicial review)</a:t>
            </a:r>
            <a:br>
              <a:rPr b="0" i="0" lang="pt-BR" sz="1500" u="none" cap="none" strike="noStrike">
                <a:solidFill>
                  <a:srgbClr val="1A3C7C"/>
                </a:solidFill>
                <a:latin typeface="Helvetica Neue"/>
                <a:ea typeface="Helvetica Neue"/>
                <a:cs typeface="Helvetica Neue"/>
                <a:sym typeface="Helvetica Neue"/>
              </a:rPr>
            </a:br>
            <a:r>
              <a:rPr b="0" i="0" lang="pt-BR" sz="1500" u="none" cap="none" strike="noStrike">
                <a:solidFill>
                  <a:srgbClr val="1A3C7C"/>
                </a:solidFill>
                <a:latin typeface="Helvetica Neue"/>
                <a:ea typeface="Helvetica Neue"/>
                <a:cs typeface="Helvetica Neue"/>
                <a:sym typeface="Helvetica Neue"/>
              </a:rPr>
              <a:t>Minister accepted the hierarchical appeal, suspending enforcement</a:t>
            </a:r>
            <a:endParaRPr/>
          </a:p>
          <a:p>
            <a:pPr indent="0" lvl="0" marL="0" marR="0" rtl="0" algn="l">
              <a:lnSpc>
                <a:spcPct val="170000"/>
              </a:lnSpc>
              <a:spcBef>
                <a:spcPts val="0"/>
              </a:spcBef>
              <a:spcAft>
                <a:spcPts val="0"/>
              </a:spcAft>
              <a:buNone/>
            </a:pPr>
            <a:r>
              <a:t/>
            </a:r>
            <a:endParaRPr b="0" i="0" sz="1500" u="none" cap="none" strike="noStrike">
              <a:solidFill>
                <a:srgbClr val="1A3C7C"/>
              </a:solidFill>
              <a:latin typeface="Helvetica Neue"/>
              <a:ea typeface="Helvetica Neue"/>
              <a:cs typeface="Helvetica Neue"/>
              <a:sym typeface="Helvetica Neue"/>
            </a:endParaRPr>
          </a:p>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With a renewed composition, CADE deliberated on enforcement options</a:t>
            </a:r>
            <a:br>
              <a:rPr b="0" i="0" lang="pt-BR" sz="1500" u="none" cap="none" strike="noStrike">
                <a:solidFill>
                  <a:srgbClr val="1A3C7C"/>
                </a:solidFill>
                <a:latin typeface="Helvetica Neue"/>
                <a:ea typeface="Helvetica Neue"/>
                <a:cs typeface="Helvetica Neue"/>
                <a:sym typeface="Helvetica Neue"/>
              </a:rPr>
            </a:br>
            <a:r>
              <a:rPr b="0" i="0" lang="pt-BR" sz="1500" u="none" cap="none" strike="noStrike">
                <a:solidFill>
                  <a:srgbClr val="1A3C7C"/>
                </a:solidFill>
                <a:latin typeface="Helvetica Neue"/>
                <a:ea typeface="Helvetica Neue"/>
                <a:cs typeface="Helvetica Neue"/>
                <a:sym typeface="Helvetica Neue"/>
              </a:rPr>
              <a:t>President proposed remedies to mitigate anti-competitive effects of Gerdau's acquisition</a:t>
            </a:r>
            <a:endParaRPr/>
          </a:p>
          <a:p>
            <a:pPr indent="0" lvl="0" marL="0" marR="0" rtl="0" algn="l">
              <a:lnSpc>
                <a:spcPct val="170000"/>
              </a:lnSpc>
              <a:spcBef>
                <a:spcPts val="0"/>
              </a:spcBef>
              <a:spcAft>
                <a:spcPts val="0"/>
              </a:spcAft>
              <a:buNone/>
            </a:pPr>
            <a:r>
              <a:t/>
            </a:r>
            <a:endParaRPr b="0" i="0" sz="1500" u="none" cap="none" strike="noStrike">
              <a:solidFill>
                <a:srgbClr val="1A3C7C"/>
              </a:solidFill>
              <a:latin typeface="Helvetica Neue"/>
              <a:ea typeface="Helvetica Neue"/>
              <a:cs typeface="Helvetica Neue"/>
              <a:sym typeface="Helvetica Neue"/>
            </a:endParaRPr>
          </a:p>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Gerdau agreed to divest a lamination unit and guarantee raw material supply to buyer</a:t>
            </a:r>
            <a:endParaRPr/>
          </a:p>
        </p:txBody>
      </p:sp>
      <p:cxnSp>
        <p:nvCxnSpPr>
          <p:cNvPr id="153" name="Google Shape;153;p10"/>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cxnSp>
        <p:nvCxnSpPr>
          <p:cNvPr id="154" name="Google Shape;154;p10"/>
          <p:cNvCxnSpPr/>
          <p:nvPr/>
        </p:nvCxnSpPr>
        <p:spPr>
          <a:xfrm>
            <a:off x="477900" y="0"/>
            <a:ext cx="0" cy="6936039"/>
          </a:xfrm>
          <a:prstGeom prst="straightConnector1">
            <a:avLst/>
          </a:prstGeom>
          <a:noFill/>
          <a:ln cap="flat" cmpd="sng" w="76200">
            <a:solidFill>
              <a:srgbClr val="3F3F3F"/>
            </a:solidFill>
            <a:prstDash val="solid"/>
            <a:round/>
            <a:headEnd len="sm" w="sm" type="none"/>
            <a:tailEnd len="sm" w="sm" type="none"/>
          </a:ln>
        </p:spPr>
      </p:cxnSp>
      <p:sp>
        <p:nvSpPr>
          <p:cNvPr id="155" name="Google Shape;155;p10"/>
          <p:cNvSpPr txBox="1"/>
          <p:nvPr/>
        </p:nvSpPr>
        <p:spPr>
          <a:xfrm>
            <a:off x="477901" y="1235013"/>
            <a:ext cx="1746894" cy="50167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t-BR" sz="1600" u="none" cap="none" strike="noStrike">
                <a:solidFill>
                  <a:srgbClr val="1A3C7C"/>
                </a:solidFill>
                <a:latin typeface="Helvetica Neue"/>
                <a:ea typeface="Helvetica Neue"/>
                <a:cs typeface="Helvetica Neue"/>
                <a:sym typeface="Helvetica Neue"/>
              </a:rPr>
              <a:t>March 1995</a:t>
            </a:r>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Arial"/>
              <a:ea typeface="Arial"/>
              <a:cs typeface="Arial"/>
              <a:sym typeface="Arial"/>
            </a:endParaRPr>
          </a:p>
          <a:p>
            <a:pPr indent="0" lvl="0" marL="0" marR="0" rtl="0" algn="l">
              <a:lnSpc>
                <a:spcPct val="100000"/>
              </a:lnSpc>
              <a:spcBef>
                <a:spcPts val="0"/>
              </a:spcBef>
              <a:spcAft>
                <a:spcPts val="0"/>
              </a:spcAft>
              <a:buNone/>
            </a:pPr>
            <a:r>
              <a:rPr b="1" i="0" lang="pt-BR" sz="1600" u="none" cap="none" strike="noStrike">
                <a:solidFill>
                  <a:srgbClr val="1A3C7C"/>
                </a:solidFill>
                <a:latin typeface="Arial"/>
                <a:ea typeface="Arial"/>
                <a:cs typeface="Arial"/>
                <a:sym typeface="Arial"/>
              </a:rPr>
              <a:t>October 1995</a:t>
            </a:r>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Arial"/>
              <a:ea typeface="Arial"/>
              <a:cs typeface="Arial"/>
              <a:sym typeface="Arial"/>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Arial"/>
              <a:ea typeface="Arial"/>
              <a:cs typeface="Arial"/>
              <a:sym typeface="Arial"/>
            </a:endParaRPr>
          </a:p>
          <a:p>
            <a:pPr indent="0" lvl="0" marL="0" marR="0" rtl="0" algn="l">
              <a:lnSpc>
                <a:spcPct val="100000"/>
              </a:lnSpc>
              <a:spcBef>
                <a:spcPts val="0"/>
              </a:spcBef>
              <a:spcAft>
                <a:spcPts val="0"/>
              </a:spcAft>
              <a:buNone/>
            </a:pPr>
            <a:r>
              <a:rPr b="1" i="0" lang="pt-BR" sz="1600" u="none" cap="none" strike="noStrike">
                <a:solidFill>
                  <a:srgbClr val="1A3C7C"/>
                </a:solidFill>
                <a:latin typeface="Arial"/>
                <a:ea typeface="Arial"/>
                <a:cs typeface="Arial"/>
                <a:sym typeface="Arial"/>
              </a:rPr>
              <a:t>November 1995</a:t>
            </a:r>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Arial"/>
              <a:ea typeface="Arial"/>
              <a:cs typeface="Arial"/>
              <a:sym typeface="Arial"/>
            </a:endParaRPr>
          </a:p>
          <a:p>
            <a:pPr indent="0" lvl="0" marL="0" marR="0" rtl="0" algn="l">
              <a:lnSpc>
                <a:spcPct val="100000"/>
              </a:lnSpc>
              <a:spcBef>
                <a:spcPts val="0"/>
              </a:spcBef>
              <a:spcAft>
                <a:spcPts val="0"/>
              </a:spcAft>
              <a:buNone/>
            </a:pPr>
            <a:r>
              <a:rPr b="1" i="0" lang="pt-BR" sz="1600" u="none" cap="none" strike="noStrike">
                <a:solidFill>
                  <a:srgbClr val="1A3C7C"/>
                </a:solidFill>
                <a:latin typeface="Arial"/>
                <a:ea typeface="Arial"/>
                <a:cs typeface="Arial"/>
                <a:sym typeface="Arial"/>
              </a:rPr>
              <a:t>November 1996</a:t>
            </a:r>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1600" u="none" cap="none" strike="noStrike">
                <a:solidFill>
                  <a:srgbClr val="1A3C7C"/>
                </a:solidFill>
                <a:latin typeface="Helvetica Neue"/>
                <a:ea typeface="Helvetica Neue"/>
                <a:cs typeface="Helvetica Neue"/>
                <a:sym typeface="Helvetica Neue"/>
              </a:rPr>
              <a:t>December 1996</a:t>
            </a:r>
            <a:endParaRPr b="0" i="0" sz="1600" u="none" cap="none" strike="noStrike">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1"/>
          <p:cNvSpPr txBox="1"/>
          <p:nvPr>
            <p:ph type="title"/>
          </p:nvPr>
        </p:nvSpPr>
        <p:spPr>
          <a:xfrm>
            <a:off x="556754" y="-198124"/>
            <a:ext cx="11127092"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F6D"/>
              </a:buClr>
              <a:buSzPts val="5400"/>
              <a:buNone/>
            </a:pPr>
            <a:r>
              <a:rPr b="1" lang="pt-BR" sz="4000">
                <a:solidFill>
                  <a:srgbClr val="1A3C7C"/>
                </a:solidFill>
                <a:latin typeface="Helvetica Neue"/>
                <a:ea typeface="Helvetica Neue"/>
                <a:cs typeface="Helvetica Neue"/>
                <a:sym typeface="Helvetica Neue"/>
              </a:rPr>
              <a:t>Key Arguments in the Gerdau-Pains Case</a:t>
            </a:r>
            <a:endParaRPr b="1" sz="3600">
              <a:solidFill>
                <a:srgbClr val="1A3C7C"/>
              </a:solidFill>
              <a:latin typeface="Helvetica Neue"/>
              <a:ea typeface="Helvetica Neue"/>
              <a:cs typeface="Helvetica Neue"/>
              <a:sym typeface="Helvetica Neue"/>
            </a:endParaRPr>
          </a:p>
        </p:txBody>
      </p:sp>
      <p:sp>
        <p:nvSpPr>
          <p:cNvPr id="161" name="Google Shape;161;p11"/>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162" name="Google Shape;162;p11"/>
          <p:cNvSpPr txBox="1"/>
          <p:nvPr/>
        </p:nvSpPr>
        <p:spPr>
          <a:xfrm>
            <a:off x="556755" y="976578"/>
            <a:ext cx="11127091" cy="60324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1A3C7C"/>
                </a:solidFill>
                <a:latin typeface="Helvetica Neue"/>
                <a:ea typeface="Helvetica Neue"/>
                <a:cs typeface="Helvetica Neue"/>
                <a:sym typeface="Helvetica Neue"/>
              </a:rPr>
              <a:t>Relevant Market Debate</a:t>
            </a:r>
            <a:endParaRPr b="0" i="0" sz="2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2400" u="none" cap="none" strike="noStrike">
                <a:solidFill>
                  <a:srgbClr val="1A3C7C"/>
                </a:solidFill>
                <a:latin typeface="Helvetica Neue"/>
                <a:ea typeface="Helvetica Neue"/>
                <a:cs typeface="Helvetica Neue"/>
                <a:sym typeface="Helvetica Neue"/>
              </a:rPr>
              <a:t>Gerdau/Government Position</a:t>
            </a:r>
            <a:r>
              <a:rPr b="0" i="0" lang="pt-BR" sz="2400" u="none" cap="none" strike="noStrike">
                <a:solidFill>
                  <a:srgbClr val="1A3C7C"/>
                </a:solidFill>
                <a:latin typeface="Helvetica Neue"/>
                <a:ea typeface="Helvetica Neue"/>
                <a:cs typeface="Helvetica Neue"/>
                <a:sym typeface="Helvetica Neue"/>
              </a:rPr>
              <a:t>: Steel as a global commodity with low import barriers in liberalized markets</a:t>
            </a:r>
            <a:endParaRPr/>
          </a:p>
          <a:p>
            <a:pPr indent="0" lvl="0" marL="0" marR="0" rtl="0" algn="l">
              <a:lnSpc>
                <a:spcPct val="100000"/>
              </a:lnSpc>
              <a:spcBef>
                <a:spcPts val="0"/>
              </a:spcBef>
              <a:spcAft>
                <a:spcPts val="0"/>
              </a:spcAft>
              <a:buNone/>
            </a:pPr>
            <a:r>
              <a:t/>
            </a:r>
            <a:endParaRPr b="1" i="0" sz="24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2400" u="none" cap="none" strike="noStrike">
                <a:solidFill>
                  <a:srgbClr val="1A3C7C"/>
                </a:solidFill>
                <a:latin typeface="Helvetica Neue"/>
                <a:ea typeface="Helvetica Neue"/>
                <a:cs typeface="Helvetica Neue"/>
                <a:sym typeface="Helvetica Neue"/>
              </a:rPr>
              <a:t>CADE's Finding</a:t>
            </a:r>
            <a:r>
              <a:rPr b="0" i="0" lang="pt-BR" sz="2400" u="none" cap="none" strike="noStrike">
                <a:solidFill>
                  <a:srgbClr val="1A3C7C"/>
                </a:solidFill>
                <a:latin typeface="Helvetica Neue"/>
                <a:ea typeface="Helvetica Neue"/>
                <a:cs typeface="Helvetica Neue"/>
                <a:sym typeface="Helvetica Neue"/>
              </a:rPr>
              <a:t>: Domestic prices remained decoupled from international benchmarks</a:t>
            </a:r>
            <a:endParaRPr/>
          </a:p>
          <a:p>
            <a:pPr indent="0" lvl="0" marL="0" marR="0" rtl="0" algn="l">
              <a:lnSpc>
                <a:spcPct val="100000"/>
              </a:lnSpc>
              <a:spcBef>
                <a:spcPts val="0"/>
              </a:spcBef>
              <a:spcAft>
                <a:spcPts val="0"/>
              </a:spcAft>
              <a:buNone/>
            </a:pPr>
            <a:r>
              <a:t/>
            </a:r>
            <a:endParaRPr b="0" i="0" sz="28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2600" u="none" cap="none" strike="noStrike">
                <a:solidFill>
                  <a:srgbClr val="1A3C7C"/>
                </a:solidFill>
                <a:latin typeface="Helvetica Neue"/>
                <a:ea typeface="Helvetica Neue"/>
                <a:cs typeface="Helvetica Neue"/>
                <a:sym typeface="Helvetica Neue"/>
              </a:rPr>
              <a:t>Efficiency Claims (Art. 54 of the new antitrust law)</a:t>
            </a:r>
            <a:endParaRPr b="0" i="0" sz="2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2400" u="none" cap="none" strike="noStrike">
                <a:solidFill>
                  <a:srgbClr val="1A3C7C"/>
                </a:solidFill>
                <a:latin typeface="Helvetica Neue"/>
                <a:ea typeface="Helvetica Neue"/>
                <a:cs typeface="Helvetica Neue"/>
                <a:sym typeface="Helvetica Neue"/>
              </a:rPr>
              <a:t>Corporate Argument</a:t>
            </a:r>
            <a:r>
              <a:rPr b="0" i="0" lang="pt-BR" sz="2400" u="none" cap="none" strike="noStrike">
                <a:solidFill>
                  <a:srgbClr val="1A3C7C"/>
                </a:solidFill>
                <a:latin typeface="Helvetica Neue"/>
                <a:ea typeface="Helvetica Neue"/>
                <a:cs typeface="Helvetica Neue"/>
                <a:sym typeface="Helvetica Neue"/>
              </a:rPr>
              <a:t>: Acquisition provided access to Korf's proprietary technologies (EOF, Korf Arc) and was necessary to rescue financially distressed Korf/Pains operations</a:t>
            </a:r>
            <a:endParaRPr/>
          </a:p>
          <a:p>
            <a:pPr indent="0" lvl="0" marL="0" marR="0" rtl="0" algn="l">
              <a:lnSpc>
                <a:spcPct val="100000"/>
              </a:lnSpc>
              <a:spcBef>
                <a:spcPts val="0"/>
              </a:spcBef>
              <a:spcAft>
                <a:spcPts val="0"/>
              </a:spcAft>
              <a:buNone/>
            </a:pPr>
            <a:r>
              <a:t/>
            </a:r>
            <a:endParaRPr b="0" i="0" sz="24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2400" u="none" cap="none" strike="noStrike">
                <a:solidFill>
                  <a:srgbClr val="1A3C7C"/>
                </a:solidFill>
                <a:latin typeface="Helvetica Neue"/>
                <a:ea typeface="Helvetica Neue"/>
                <a:cs typeface="Helvetica Neue"/>
                <a:sym typeface="Helvetica Neue"/>
              </a:rPr>
              <a:t>CADE's Rejection</a:t>
            </a:r>
            <a:r>
              <a:rPr b="0" i="0" lang="pt-BR" sz="2400" u="none" cap="none" strike="noStrike">
                <a:solidFill>
                  <a:srgbClr val="1A3C7C"/>
                </a:solidFill>
                <a:latin typeface="Helvetica Neue"/>
                <a:ea typeface="Helvetica Neue"/>
                <a:cs typeface="Helvetica Neue"/>
                <a:sym typeface="Helvetica Neue"/>
              </a:rPr>
              <a:t>:</a:t>
            </a:r>
            <a:endParaRPr/>
          </a:p>
          <a:p>
            <a:pPr indent="0" lvl="0" marL="0" marR="0" rtl="0" algn="l">
              <a:lnSpc>
                <a:spcPct val="10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Alternative paths to efficiency other than integration existed </a:t>
            </a:r>
            <a:br>
              <a:rPr b="0" i="0" lang="pt-BR" sz="2400" u="none" cap="none" strike="noStrike">
                <a:solidFill>
                  <a:srgbClr val="1A3C7C"/>
                </a:solidFill>
                <a:latin typeface="Helvetica Neue"/>
                <a:ea typeface="Helvetica Neue"/>
                <a:cs typeface="Helvetica Neue"/>
                <a:sym typeface="Helvetica Neue"/>
              </a:rPr>
            </a:br>
            <a:r>
              <a:rPr b="0" i="0" lang="pt-BR" sz="2400" u="none" cap="none" strike="noStrike">
                <a:solidFill>
                  <a:srgbClr val="1A3C7C"/>
                </a:solidFill>
                <a:latin typeface="Helvetica Neue"/>
                <a:ea typeface="Helvetica Neue"/>
                <a:cs typeface="Helvetica Neue"/>
                <a:sym typeface="Helvetica Neue"/>
              </a:rPr>
              <a:t>Consumer welfare gains unsubstantiated despite long steel market dominance</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2"/>
          <p:cNvSpPr txBox="1"/>
          <p:nvPr>
            <p:ph type="title"/>
          </p:nvPr>
        </p:nvSpPr>
        <p:spPr>
          <a:xfrm>
            <a:off x="556754" y="-198124"/>
            <a:ext cx="11127092"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F6D"/>
              </a:buClr>
              <a:buSzPts val="5400"/>
              <a:buNone/>
            </a:pPr>
            <a:r>
              <a:rPr b="1" lang="pt-BR" sz="4000">
                <a:solidFill>
                  <a:srgbClr val="1A3C7C"/>
                </a:solidFill>
                <a:latin typeface="Helvetica Neue"/>
                <a:ea typeface="Helvetica Neue"/>
                <a:cs typeface="Helvetica Neue"/>
                <a:sym typeface="Helvetica Neue"/>
              </a:rPr>
              <a:t>Political Dimensions</a:t>
            </a:r>
            <a:endParaRPr b="1" sz="3600">
              <a:solidFill>
                <a:srgbClr val="1A3C7C"/>
              </a:solidFill>
              <a:latin typeface="Helvetica Neue"/>
              <a:ea typeface="Helvetica Neue"/>
              <a:cs typeface="Helvetica Neue"/>
              <a:sym typeface="Helvetica Neue"/>
            </a:endParaRPr>
          </a:p>
        </p:txBody>
      </p:sp>
      <p:sp>
        <p:nvSpPr>
          <p:cNvPr id="168" name="Google Shape;168;p12"/>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169" name="Google Shape;169;p12"/>
          <p:cNvSpPr txBox="1"/>
          <p:nvPr/>
        </p:nvSpPr>
        <p:spPr>
          <a:xfrm>
            <a:off x="556755" y="976578"/>
            <a:ext cx="11127091" cy="56938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1A3C7C"/>
                </a:solidFill>
                <a:latin typeface="Helvetica Neue"/>
                <a:ea typeface="Helvetica Neue"/>
                <a:cs typeface="Helvetica Neue"/>
                <a:sym typeface="Helvetica Neue"/>
              </a:rPr>
              <a:t> Executive Branch Advocacy:</a:t>
            </a:r>
            <a:endParaRPr/>
          </a:p>
          <a:p>
            <a:pPr indent="0" lvl="0" marL="0" marR="0" rtl="0" algn="l">
              <a:lnSpc>
                <a:spcPct val="100000"/>
              </a:lnSpc>
              <a:spcBef>
                <a:spcPts val="0"/>
              </a:spcBef>
              <a:spcAft>
                <a:spcPts val="0"/>
              </a:spcAft>
              <a:buClr>
                <a:srgbClr val="000000"/>
              </a:buClr>
              <a:buSzPts val="2600"/>
              <a:buFont typeface="Arial"/>
              <a:buNone/>
            </a:pPr>
            <a:r>
              <a:rPr b="0" i="1" lang="pt-BR" sz="2600" u="none" cap="none" strike="noStrike">
                <a:solidFill>
                  <a:srgbClr val="1A3C7C"/>
                </a:solidFill>
                <a:latin typeface="Helvetica Neue"/>
                <a:ea typeface="Helvetica Neue"/>
                <a:cs typeface="Helvetica Neue"/>
                <a:sym typeface="Helvetica Neue"/>
              </a:rPr>
              <a:t>"Mergers represent the path to competitiveness in the globalization era" (MoJ/FHC)</a:t>
            </a:r>
            <a:endParaRPr/>
          </a:p>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1A3C7C"/>
                </a:solidFill>
                <a:latin typeface="Helvetica Neue"/>
                <a:ea typeface="Helvetica Neue"/>
                <a:cs typeface="Helvetica Neue"/>
                <a:sym typeface="Helvetica Neue"/>
              </a:rPr>
              <a:t>The Minister of Justice intervened directly—contravening the spirit of the newly enacted legislation</a:t>
            </a:r>
            <a:endParaRPr/>
          </a:p>
          <a:p>
            <a:pPr indent="0" lvl="0" marL="0" marR="0" rtl="0" algn="l">
              <a:lnSpc>
                <a:spcPct val="100000"/>
              </a:lnSpc>
              <a:spcBef>
                <a:spcPts val="0"/>
              </a:spcBef>
              <a:spcAft>
                <a:spcPts val="0"/>
              </a:spcAft>
              <a:buClr>
                <a:srgbClr val="000000"/>
              </a:buClr>
              <a:buSzPts val="2600"/>
              <a:buFont typeface="Arial"/>
              <a:buNone/>
            </a:pPr>
            <a:r>
              <a:t/>
            </a:r>
            <a:endParaRPr b="1" i="0" sz="2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1A3C7C"/>
                </a:solidFill>
                <a:latin typeface="Helvetica Neue"/>
                <a:ea typeface="Helvetica Neue"/>
                <a:cs typeface="Helvetica Neue"/>
                <a:sym typeface="Helvetica Neue"/>
              </a:rPr>
              <a:t>Institutional Consequences:</a:t>
            </a:r>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1A3C7C"/>
                </a:solidFill>
                <a:latin typeface="Helvetica Neue"/>
                <a:ea typeface="Helvetica Neue"/>
                <a:cs typeface="Helvetica Neue"/>
                <a:sym typeface="Helvetica Neue"/>
              </a:rPr>
              <a:t>Post-ruling "rationalization" of antitrust policy after threat of reform</a:t>
            </a:r>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1A3C7C"/>
                </a:solidFill>
                <a:latin typeface="Helvetica Neue"/>
                <a:ea typeface="Helvetica Neue"/>
                <a:cs typeface="Helvetica Neue"/>
                <a:sym typeface="Helvetica Neue"/>
              </a:rPr>
              <a:t> </a:t>
            </a:r>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1A3C7C"/>
                </a:solidFill>
                <a:latin typeface="Helvetica Neue"/>
                <a:ea typeface="Helvetica Neue"/>
                <a:cs typeface="Helvetica Neue"/>
                <a:sym typeface="Helvetica Neue"/>
              </a:rPr>
              <a:t>Replacement of CADE councilors with transaction-cost economists (“do not cause me trouble!” Cardoso)</a:t>
            </a:r>
            <a:endParaRPr/>
          </a:p>
          <a:p>
            <a:pPr indent="0" lvl="0" marL="0" marR="0" rtl="0" algn="l">
              <a:lnSpc>
                <a:spcPct val="100000"/>
              </a:lnSpc>
              <a:spcBef>
                <a:spcPts val="0"/>
              </a:spcBef>
              <a:spcAft>
                <a:spcPts val="0"/>
              </a:spcAft>
              <a:buClr>
                <a:srgbClr val="000000"/>
              </a:buClr>
              <a:buSzPts val="2600"/>
              <a:buFont typeface="Arial"/>
              <a:buNone/>
            </a:pPr>
            <a:r>
              <a:t/>
            </a:r>
            <a:endParaRPr b="1" i="0" sz="2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600"/>
              <a:buFont typeface="Arial"/>
              <a:buNone/>
            </a:pPr>
            <a:r>
              <a:rPr b="0" i="0" lang="pt-BR" sz="2600" u="none" cap="none" strike="noStrike">
                <a:solidFill>
                  <a:srgbClr val="1A3C7C"/>
                </a:solidFill>
                <a:latin typeface="Helvetica Neue"/>
                <a:ea typeface="Helvetica Neue"/>
                <a:cs typeface="Helvetica Neue"/>
                <a:sym typeface="Helvetica Neue"/>
              </a:rPr>
              <a:t>Reduction of state regulatory power over market structures</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3" name="Shape 173"/>
        <p:cNvGrpSpPr/>
        <p:nvPr/>
      </p:nvGrpSpPr>
      <p:grpSpPr>
        <a:xfrm>
          <a:off x="0" y="0"/>
          <a:ext cx="0" cy="0"/>
          <a:chOff x="0" y="0"/>
          <a:chExt cx="0" cy="0"/>
        </a:xfrm>
      </p:grpSpPr>
      <p:sp>
        <p:nvSpPr>
          <p:cNvPr id="174" name="Google Shape;174;p1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5" name="Google Shape;175;p13"/>
          <p:cNvSpPr/>
          <p:nvPr/>
        </p:nvSpPr>
        <p:spPr>
          <a:xfrm>
            <a:off x="-3" y="0"/>
            <a:ext cx="5135971" cy="6871648"/>
          </a:xfrm>
          <a:prstGeom prst="rect">
            <a:avLst/>
          </a:prstGeom>
          <a:solidFill>
            <a:srgbClr val="82766A">
              <a:alpha val="1490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A person in a suit and tie&#10;&#10;AI-generated content may be incorrect." id="176" name="Google Shape;176;p13"/>
          <p:cNvPicPr preferRelativeResize="0"/>
          <p:nvPr/>
        </p:nvPicPr>
        <p:blipFill rotWithShape="1">
          <a:blip r:embed="rId3">
            <a:alphaModFix/>
          </a:blip>
          <a:srcRect b="766" l="0" r="-2" t="0"/>
          <a:stretch/>
        </p:blipFill>
        <p:spPr>
          <a:xfrm>
            <a:off x="2915455" y="10"/>
            <a:ext cx="9276545" cy="6857990"/>
          </a:xfrm>
          <a:custGeom>
            <a:rect b="b" l="l" r="r" t="t"/>
            <a:pathLst>
              <a:path extrusionOk="0" h="6871647" w="9276545">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a:noFill/>
          <a:ln>
            <a:noFill/>
          </a:ln>
        </p:spPr>
      </p:pic>
      <p:sp>
        <p:nvSpPr>
          <p:cNvPr id="177" name="Google Shape;177;p13"/>
          <p:cNvSpPr txBox="1"/>
          <p:nvPr>
            <p:ph type="title"/>
          </p:nvPr>
        </p:nvSpPr>
        <p:spPr>
          <a:xfrm>
            <a:off x="523539" y="3210190"/>
            <a:ext cx="3352722" cy="315085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1800"/>
              <a:buNone/>
            </a:pPr>
            <a:br>
              <a:rPr b="1" lang="pt-BR" sz="3600">
                <a:solidFill>
                  <a:srgbClr val="1A3C7C"/>
                </a:solidFill>
                <a:latin typeface="Helvetica Neue"/>
                <a:ea typeface="Helvetica Neue"/>
                <a:cs typeface="Helvetica Neue"/>
                <a:sym typeface="Helvetica Neue"/>
              </a:rPr>
            </a:br>
            <a:r>
              <a:rPr b="1" lang="pt-BR" sz="3600">
                <a:solidFill>
                  <a:srgbClr val="1A3C7C"/>
                </a:solidFill>
                <a:latin typeface="Helvetica Neue"/>
                <a:ea typeface="Helvetica Neue"/>
                <a:cs typeface="Helvetica Neue"/>
                <a:sym typeface="Helvetica Neue"/>
              </a:rPr>
              <a:t>A national champion in the land of no industrial policy: Ambev, the “green-and-yellow multinational”</a:t>
            </a:r>
            <a:endParaRPr sz="3600">
              <a:solidFill>
                <a:srgbClr val="1A3C7C"/>
              </a:solidFill>
              <a:latin typeface="Helvetica Neue"/>
              <a:ea typeface="Helvetica Neue"/>
              <a:cs typeface="Helvetica Neue"/>
              <a:sym typeface="Helvetica Neue"/>
            </a:endParaRPr>
          </a:p>
        </p:txBody>
      </p:sp>
      <p:sp>
        <p:nvSpPr>
          <p:cNvPr id="178" name="Google Shape;178;p13"/>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60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600"/>
              </a:spcBef>
              <a:spcAft>
                <a:spcPts val="600"/>
              </a:spcAft>
              <a:buNone/>
            </a:pPr>
            <a:r>
              <a:t/>
            </a:r>
            <a:endParaRPr b="0" i="0" sz="2800" u="none" cap="none" strike="noStrike">
              <a:solidFill>
                <a:srgbClr val="002F6D"/>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77"/>
                                        </p:tgtEl>
                                        <p:attrNameLst>
                                          <p:attrName>style.visibility</p:attrName>
                                        </p:attrNameLst>
                                      </p:cBhvr>
                                      <p:to>
                                        <p:strVal val="visible"/>
                                      </p:to>
                                    </p:set>
                                    <p:animEffect filter="fade" transition="in">
                                      <p:cBhvr>
                                        <p:cTn dur="4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descr="Row of glasses of beer" id="183" name="Google Shape;183;p14"/>
          <p:cNvPicPr preferRelativeResize="0"/>
          <p:nvPr/>
        </p:nvPicPr>
        <p:blipFill rotWithShape="1">
          <a:blip r:embed="rId3">
            <a:alphaModFix amt="20000"/>
          </a:blip>
          <a:srcRect b="8493" l="0" r="0" t="6618"/>
          <a:stretch/>
        </p:blipFill>
        <p:spPr>
          <a:xfrm>
            <a:off x="20" y="1282"/>
            <a:ext cx="12191980" cy="6856718"/>
          </a:xfrm>
          <a:prstGeom prst="rect">
            <a:avLst/>
          </a:prstGeom>
          <a:noFill/>
          <a:ln>
            <a:noFill/>
          </a:ln>
        </p:spPr>
      </p:pic>
      <p:sp>
        <p:nvSpPr>
          <p:cNvPr id="184" name="Google Shape;184;p14"/>
          <p:cNvSpPr txBox="1"/>
          <p:nvPr>
            <p:ph type="title"/>
          </p:nvPr>
        </p:nvSpPr>
        <p:spPr>
          <a:xfrm>
            <a:off x="941862" y="-19222"/>
            <a:ext cx="10741984" cy="13257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2F6D"/>
              </a:buClr>
              <a:buSzPct val="117647"/>
              <a:buFont typeface="Twentieth Century"/>
              <a:buNone/>
            </a:pPr>
            <a:r>
              <a:rPr b="1" lang="pt-BR" sz="5100">
                <a:solidFill>
                  <a:srgbClr val="1A3C7C"/>
                </a:solidFill>
                <a:latin typeface="Helvetica Neue"/>
                <a:ea typeface="Helvetica Neue"/>
                <a:cs typeface="Helvetica Neue"/>
                <a:sym typeface="Helvetica Neue"/>
              </a:rPr>
              <a:t>The green-and-yellow multinational</a:t>
            </a:r>
            <a:endParaRPr b="1" sz="5100">
              <a:solidFill>
                <a:srgbClr val="1A3C7C"/>
              </a:solidFill>
              <a:latin typeface="Helvetica Neue"/>
              <a:ea typeface="Helvetica Neue"/>
              <a:cs typeface="Helvetica Neue"/>
              <a:sym typeface="Helvetica Neue"/>
            </a:endParaRPr>
          </a:p>
        </p:txBody>
      </p:sp>
      <p:sp>
        <p:nvSpPr>
          <p:cNvPr id="185" name="Google Shape;185;p14"/>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cxnSp>
        <p:nvCxnSpPr>
          <p:cNvPr id="186" name="Google Shape;186;p14"/>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sp>
        <p:nvSpPr>
          <p:cNvPr id="187" name="Google Shape;187;p14"/>
          <p:cNvSpPr txBox="1"/>
          <p:nvPr/>
        </p:nvSpPr>
        <p:spPr>
          <a:xfrm>
            <a:off x="941862" y="1176085"/>
            <a:ext cx="10612666" cy="556133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Merger of Antarctica and Brahma into American Beverage Company (Ambev) in 1999: two largest national beer firms with the three main brands (70% of market) and 39% of all beverages</a:t>
            </a:r>
            <a:endParaRPr/>
          </a:p>
          <a:p>
            <a:pPr indent="0" lvl="0" marL="0" marR="0" rtl="0" algn="l">
              <a:lnSpc>
                <a:spcPct val="150000"/>
              </a:lnSpc>
              <a:spcBef>
                <a:spcPts val="0"/>
              </a:spcBef>
              <a:spcAft>
                <a:spcPts val="0"/>
              </a:spcAft>
              <a:buNone/>
            </a:pPr>
            <a:r>
              <a:t/>
            </a:r>
            <a:endParaRPr b="0" i="0" sz="24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Controlled a significant part of the distribution infrastructure and retail points (up to 99% in some states)</a:t>
            </a:r>
            <a:endParaRPr/>
          </a:p>
          <a:p>
            <a:pPr indent="0" lvl="0" marL="0" marR="0" rtl="0" algn="l">
              <a:lnSpc>
                <a:spcPct val="150000"/>
              </a:lnSpc>
              <a:spcBef>
                <a:spcPts val="0"/>
              </a:spcBef>
              <a:spcAft>
                <a:spcPts val="0"/>
              </a:spcAft>
              <a:buNone/>
            </a:pPr>
            <a:r>
              <a:t/>
            </a:r>
            <a:endParaRPr b="0" i="0" sz="24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Ambev’s executives mobilized fears of denationalization: framed the merger as essential to compete internationally against industry giants and to serve as a stepping stone for internationalization (a “green-and-yellow” champion)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5"/>
          <p:cNvSpPr txBox="1"/>
          <p:nvPr>
            <p:ph type="title"/>
          </p:nvPr>
        </p:nvSpPr>
        <p:spPr>
          <a:xfrm>
            <a:off x="782229" y="-189230"/>
            <a:ext cx="10741984"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5400"/>
              <a:buNone/>
            </a:pPr>
            <a:r>
              <a:rPr b="1" lang="pt-BR" sz="5400">
                <a:solidFill>
                  <a:srgbClr val="1A3C7C"/>
                </a:solidFill>
                <a:latin typeface="Helvetica Neue"/>
                <a:ea typeface="Helvetica Neue"/>
                <a:cs typeface="Helvetica Neue"/>
                <a:sym typeface="Helvetica Neue"/>
              </a:rPr>
              <a:t>Ambev Case timeline</a:t>
            </a:r>
            <a:endParaRPr b="1" sz="5100">
              <a:solidFill>
                <a:srgbClr val="1A3C7C"/>
              </a:solidFill>
              <a:latin typeface="Helvetica Neue"/>
              <a:ea typeface="Helvetica Neue"/>
              <a:cs typeface="Helvetica Neue"/>
              <a:sym typeface="Helvetica Neue"/>
            </a:endParaRPr>
          </a:p>
        </p:txBody>
      </p:sp>
      <p:sp>
        <p:nvSpPr>
          <p:cNvPr id="193" name="Google Shape;193;p15"/>
          <p:cNvSpPr txBox="1"/>
          <p:nvPr/>
        </p:nvSpPr>
        <p:spPr>
          <a:xfrm>
            <a:off x="2224794" y="827451"/>
            <a:ext cx="9801545" cy="7089750"/>
          </a:xfrm>
          <a:prstGeom prst="rect">
            <a:avLst/>
          </a:prstGeom>
          <a:noFill/>
          <a:ln>
            <a:noFill/>
          </a:ln>
        </p:spPr>
        <p:txBody>
          <a:bodyPr anchorCtr="0" anchor="t" bIns="45700" lIns="91425" spcFirstLastPara="1" rIns="91425" wrap="square" tIns="45700">
            <a:normAutofit/>
          </a:bodyPr>
          <a:lstStyle/>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Merger finalized, announced at Palácio da Alvorada with President Cardoso’s endorsement</a:t>
            </a:r>
            <a:endParaRPr/>
          </a:p>
          <a:p>
            <a:pPr indent="0" lvl="0" marL="0" marR="0" rtl="0" algn="l">
              <a:lnSpc>
                <a:spcPct val="170000"/>
              </a:lnSpc>
              <a:spcBef>
                <a:spcPts val="0"/>
              </a:spcBef>
              <a:spcAft>
                <a:spcPts val="0"/>
              </a:spcAft>
              <a:buNone/>
            </a:pPr>
            <a:r>
              <a:t/>
            </a:r>
            <a:endParaRPr b="0" i="0" sz="1500" u="none" cap="none" strike="noStrike">
              <a:solidFill>
                <a:srgbClr val="1A3C7C"/>
              </a:solidFill>
              <a:latin typeface="Helvetica Neue"/>
              <a:ea typeface="Helvetica Neue"/>
              <a:cs typeface="Helvetica Neue"/>
              <a:sym typeface="Helvetica Neue"/>
            </a:endParaRPr>
          </a:p>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CADE's Plenary unanimously endorsed Counselor Hebe Romano's pioneering precautionary measure suspends merger pending review to protect market/public interest</a:t>
            </a:r>
            <a:endParaRPr/>
          </a:p>
          <a:p>
            <a:pPr indent="0" lvl="0" marL="0" marR="0" rtl="0" algn="l">
              <a:lnSpc>
                <a:spcPct val="170000"/>
              </a:lnSpc>
              <a:spcBef>
                <a:spcPts val="0"/>
              </a:spcBef>
              <a:spcAft>
                <a:spcPts val="0"/>
              </a:spcAft>
              <a:buNone/>
            </a:pPr>
            <a:r>
              <a:t/>
            </a:r>
            <a:endParaRPr b="0" i="0" sz="1500" u="none" cap="none" strike="noStrike">
              <a:solidFill>
                <a:srgbClr val="1A3C7C"/>
              </a:solidFill>
              <a:latin typeface="Helvetica Neue"/>
              <a:ea typeface="Helvetica Neue"/>
              <a:cs typeface="Helvetica Neue"/>
              <a:sym typeface="Helvetica Neue"/>
            </a:endParaRPr>
          </a:p>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Reports of CADE’s advisory bodies at the Ministries of Justice and Finance opposed unconditional approval, citing overstated efficiencies (6.9% vs. AmBev’s claimed 14.1% cost reductions). Recommended alienating one beer brand</a:t>
            </a:r>
            <a:endParaRPr/>
          </a:p>
          <a:p>
            <a:pPr indent="0" lvl="0" marL="0" marR="0" rtl="0" algn="l">
              <a:lnSpc>
                <a:spcPct val="170000"/>
              </a:lnSpc>
              <a:spcBef>
                <a:spcPts val="0"/>
              </a:spcBef>
              <a:spcAft>
                <a:spcPts val="0"/>
              </a:spcAft>
              <a:buNone/>
            </a:pPr>
            <a:r>
              <a:t/>
            </a:r>
            <a:endParaRPr b="0" i="0" sz="1500" u="none" cap="none" strike="noStrike">
              <a:solidFill>
                <a:srgbClr val="1A3C7C"/>
              </a:solidFill>
              <a:latin typeface="Helvetica Neue"/>
              <a:ea typeface="Helvetica Neue"/>
              <a:cs typeface="Helvetica Neue"/>
              <a:sym typeface="Helvetica Neue"/>
            </a:endParaRPr>
          </a:p>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Federal Police investigates bribery allegations against CADE’s councilors. Case proceeds</a:t>
            </a:r>
            <a:endParaRPr/>
          </a:p>
          <a:p>
            <a:pPr indent="0" lvl="0" marL="0" marR="0" rtl="0" algn="l">
              <a:lnSpc>
                <a:spcPct val="170000"/>
              </a:lnSpc>
              <a:spcBef>
                <a:spcPts val="0"/>
              </a:spcBef>
              <a:spcAft>
                <a:spcPts val="0"/>
              </a:spcAft>
              <a:buNone/>
            </a:pPr>
            <a:r>
              <a:t/>
            </a:r>
            <a:endParaRPr b="0" i="0" sz="1500" u="none" cap="none" strike="noStrike">
              <a:solidFill>
                <a:srgbClr val="1A3C7C"/>
              </a:solidFill>
              <a:latin typeface="Helvetica Neue"/>
              <a:ea typeface="Helvetica Neue"/>
              <a:cs typeface="Helvetica Neue"/>
              <a:sym typeface="Helvetica Neue"/>
            </a:endParaRPr>
          </a:p>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Upon CADE’s inquiry, Ministry of Development affirmed merger aligns with national interest</a:t>
            </a:r>
            <a:endParaRPr/>
          </a:p>
          <a:p>
            <a:pPr indent="0" lvl="0" marL="0" marR="0" rtl="0" algn="l">
              <a:lnSpc>
                <a:spcPct val="170000"/>
              </a:lnSpc>
              <a:spcBef>
                <a:spcPts val="0"/>
              </a:spcBef>
              <a:spcAft>
                <a:spcPts val="0"/>
              </a:spcAft>
              <a:buNone/>
            </a:pPr>
            <a:r>
              <a:t/>
            </a:r>
            <a:endParaRPr b="0" i="0" sz="1500" u="none" cap="none" strike="noStrike">
              <a:solidFill>
                <a:srgbClr val="1A3C7C"/>
              </a:solidFill>
              <a:latin typeface="Helvetica Neue"/>
              <a:ea typeface="Helvetica Neue"/>
              <a:cs typeface="Helvetica Neue"/>
              <a:sym typeface="Helvetica Neue"/>
            </a:endParaRPr>
          </a:p>
          <a:p>
            <a:pPr indent="0" lvl="0" marL="0" marR="0" rtl="0" algn="l">
              <a:lnSpc>
                <a:spcPct val="170000"/>
              </a:lnSpc>
              <a:spcBef>
                <a:spcPts val="0"/>
              </a:spcBef>
              <a:spcAft>
                <a:spcPts val="0"/>
              </a:spcAft>
              <a:buNone/>
            </a:pPr>
            <a:r>
              <a:rPr b="0" i="0" lang="pt-BR" sz="1500" u="none" cap="none" strike="noStrike">
                <a:solidFill>
                  <a:srgbClr val="1A3C7C"/>
                </a:solidFill>
                <a:latin typeface="Helvetica Neue"/>
                <a:ea typeface="Helvetica Neue"/>
                <a:cs typeface="Helvetica Neue"/>
                <a:sym typeface="Helvetica Neue"/>
              </a:rPr>
              <a:t>CADE approved the merger with restrictions, requiring a Performance Commitment Term (TCD) that includes asset divestments, shared distribution networks to mitigate antitrust risks and maintenance of employment levels</a:t>
            </a:r>
            <a:endParaRPr/>
          </a:p>
        </p:txBody>
      </p:sp>
      <p:cxnSp>
        <p:nvCxnSpPr>
          <p:cNvPr id="194" name="Google Shape;194;p15"/>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cxnSp>
        <p:nvCxnSpPr>
          <p:cNvPr id="195" name="Google Shape;195;p15"/>
          <p:cNvCxnSpPr/>
          <p:nvPr/>
        </p:nvCxnSpPr>
        <p:spPr>
          <a:xfrm>
            <a:off x="477900" y="0"/>
            <a:ext cx="0" cy="6936039"/>
          </a:xfrm>
          <a:prstGeom prst="straightConnector1">
            <a:avLst/>
          </a:prstGeom>
          <a:noFill/>
          <a:ln cap="flat" cmpd="sng" w="76200">
            <a:solidFill>
              <a:srgbClr val="3F3F3F"/>
            </a:solidFill>
            <a:prstDash val="solid"/>
            <a:round/>
            <a:headEnd len="sm" w="sm" type="none"/>
            <a:tailEnd len="sm" w="sm" type="none"/>
          </a:ln>
        </p:spPr>
      </p:cxnSp>
      <p:sp>
        <p:nvSpPr>
          <p:cNvPr id="196" name="Google Shape;196;p15"/>
          <p:cNvSpPr txBox="1"/>
          <p:nvPr/>
        </p:nvSpPr>
        <p:spPr>
          <a:xfrm>
            <a:off x="477900" y="1013791"/>
            <a:ext cx="1746894" cy="5509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t-BR" sz="1600" u="none" cap="none" strike="noStrike">
                <a:solidFill>
                  <a:srgbClr val="1A3C7C"/>
                </a:solidFill>
                <a:latin typeface="Helvetica Neue"/>
                <a:ea typeface="Helvetica Neue"/>
                <a:cs typeface="Helvetica Neue"/>
                <a:sym typeface="Helvetica Neue"/>
              </a:rPr>
              <a:t>July 1999</a:t>
            </a:r>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Arial"/>
              <a:ea typeface="Arial"/>
              <a:cs typeface="Arial"/>
              <a:sym typeface="Arial"/>
            </a:endParaRPr>
          </a:p>
          <a:p>
            <a:pPr indent="0" lvl="0" marL="0" marR="0" rtl="0" algn="l">
              <a:lnSpc>
                <a:spcPct val="100000"/>
              </a:lnSpc>
              <a:spcBef>
                <a:spcPts val="0"/>
              </a:spcBef>
              <a:spcAft>
                <a:spcPts val="0"/>
              </a:spcAft>
              <a:buNone/>
            </a:pPr>
            <a:r>
              <a:rPr b="1" i="0" lang="pt-BR" sz="1600" u="none" cap="none" strike="noStrike">
                <a:solidFill>
                  <a:srgbClr val="1A3C7C"/>
                </a:solidFill>
                <a:latin typeface="Arial"/>
                <a:ea typeface="Arial"/>
                <a:cs typeface="Arial"/>
                <a:sym typeface="Arial"/>
              </a:rPr>
              <a:t>14</a:t>
            </a:r>
            <a:r>
              <a:rPr b="1" baseline="30000" i="0" lang="pt-BR" sz="1600" u="none" cap="none" strike="noStrike">
                <a:solidFill>
                  <a:srgbClr val="1A3C7C"/>
                </a:solidFill>
                <a:latin typeface="Arial"/>
                <a:ea typeface="Arial"/>
                <a:cs typeface="Arial"/>
                <a:sym typeface="Arial"/>
              </a:rPr>
              <a:t>th</a:t>
            </a:r>
            <a:r>
              <a:rPr b="1" i="0" lang="pt-BR" sz="1600" u="none" cap="none" strike="noStrike">
                <a:solidFill>
                  <a:srgbClr val="1A3C7C"/>
                </a:solidFill>
                <a:latin typeface="Arial"/>
                <a:ea typeface="Arial"/>
                <a:cs typeface="Arial"/>
                <a:sym typeface="Arial"/>
              </a:rPr>
              <a:t> July 1999</a:t>
            </a:r>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Arial"/>
              <a:ea typeface="Arial"/>
              <a:cs typeface="Arial"/>
              <a:sym typeface="Arial"/>
            </a:endParaRPr>
          </a:p>
          <a:p>
            <a:pPr indent="0" lvl="0" marL="0" marR="0" rtl="0" algn="l">
              <a:lnSpc>
                <a:spcPct val="100000"/>
              </a:lnSpc>
              <a:spcBef>
                <a:spcPts val="0"/>
              </a:spcBef>
              <a:spcAft>
                <a:spcPts val="0"/>
              </a:spcAft>
              <a:buNone/>
            </a:pPr>
            <a:r>
              <a:rPr b="1" i="0" lang="pt-BR" sz="1600" u="none" cap="none" strike="noStrike">
                <a:solidFill>
                  <a:srgbClr val="1A3C7C"/>
                </a:solidFill>
                <a:latin typeface="Arial"/>
                <a:ea typeface="Arial"/>
                <a:cs typeface="Arial"/>
                <a:sym typeface="Arial"/>
              </a:rPr>
              <a:t>November 1999-January 2000</a:t>
            </a:r>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Arial"/>
              <a:ea typeface="Arial"/>
              <a:cs typeface="Arial"/>
              <a:sym typeface="Arial"/>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Arial"/>
              <a:ea typeface="Arial"/>
              <a:cs typeface="Arial"/>
              <a:sym typeface="Arial"/>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Arial"/>
              <a:ea typeface="Arial"/>
              <a:cs typeface="Arial"/>
              <a:sym typeface="Arial"/>
            </a:endParaRPr>
          </a:p>
          <a:p>
            <a:pPr indent="0" lvl="0" marL="0" marR="0" rtl="0" algn="l">
              <a:lnSpc>
                <a:spcPct val="100000"/>
              </a:lnSpc>
              <a:spcBef>
                <a:spcPts val="0"/>
              </a:spcBef>
              <a:spcAft>
                <a:spcPts val="0"/>
              </a:spcAft>
              <a:buNone/>
            </a:pPr>
            <a:r>
              <a:rPr b="1" i="0" lang="pt-BR" sz="1600" u="none" cap="none" strike="noStrike">
                <a:solidFill>
                  <a:srgbClr val="1A3C7C"/>
                </a:solidFill>
                <a:latin typeface="Arial"/>
                <a:ea typeface="Arial"/>
                <a:cs typeface="Arial"/>
                <a:sym typeface="Arial"/>
              </a:rPr>
              <a:t>December 1999</a:t>
            </a:r>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1600" u="none" cap="none" strike="noStrike">
                <a:solidFill>
                  <a:srgbClr val="1A3C7C"/>
                </a:solidFill>
                <a:latin typeface="Helvetica Neue"/>
                <a:ea typeface="Helvetica Neue"/>
                <a:cs typeface="Helvetica Neue"/>
                <a:sym typeface="Helvetica Neue"/>
              </a:rPr>
              <a:t>February 2000</a:t>
            </a:r>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t/>
            </a:r>
            <a:endParaRPr b="1" i="0" sz="1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1600" u="none" cap="none" strike="noStrike">
                <a:solidFill>
                  <a:srgbClr val="1A3C7C"/>
                </a:solidFill>
                <a:latin typeface="Helvetica Neue"/>
                <a:ea typeface="Helvetica Neue"/>
                <a:cs typeface="Helvetica Neue"/>
                <a:sym typeface="Helvetica Neue"/>
              </a:rPr>
              <a:t>March 2000</a:t>
            </a:r>
            <a:endParaRPr b="0" i="0" sz="1600" u="none" cap="none" strike="noStrike">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16"/>
          <p:cNvSpPr txBox="1"/>
          <p:nvPr>
            <p:ph type="title"/>
          </p:nvPr>
        </p:nvSpPr>
        <p:spPr>
          <a:xfrm>
            <a:off x="556754" y="-198124"/>
            <a:ext cx="11127092"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F6D"/>
              </a:buClr>
              <a:buSzPts val="5400"/>
              <a:buNone/>
            </a:pPr>
            <a:r>
              <a:rPr b="1" lang="pt-BR" sz="4000">
                <a:solidFill>
                  <a:srgbClr val="1A3C7C"/>
                </a:solidFill>
                <a:latin typeface="Helvetica Neue"/>
                <a:ea typeface="Helvetica Neue"/>
                <a:cs typeface="Helvetica Neue"/>
                <a:sym typeface="Helvetica Neue"/>
              </a:rPr>
              <a:t>Key Arguments in the Ambev Case</a:t>
            </a:r>
            <a:endParaRPr b="1" sz="3600">
              <a:solidFill>
                <a:srgbClr val="1A3C7C"/>
              </a:solidFill>
              <a:latin typeface="Helvetica Neue"/>
              <a:ea typeface="Helvetica Neue"/>
              <a:cs typeface="Helvetica Neue"/>
              <a:sym typeface="Helvetica Neue"/>
            </a:endParaRPr>
          </a:p>
        </p:txBody>
      </p:sp>
      <p:sp>
        <p:nvSpPr>
          <p:cNvPr id="202" name="Google Shape;202;p16"/>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203" name="Google Shape;203;p16"/>
          <p:cNvSpPr txBox="1"/>
          <p:nvPr/>
        </p:nvSpPr>
        <p:spPr>
          <a:xfrm>
            <a:off x="556755" y="857308"/>
            <a:ext cx="11127091" cy="59708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pt-BR" sz="2600" u="none" cap="none" strike="noStrike">
                <a:solidFill>
                  <a:srgbClr val="1A3C7C"/>
                </a:solidFill>
                <a:latin typeface="Helvetica Neue"/>
                <a:ea typeface="Helvetica Neue"/>
                <a:cs typeface="Helvetica Neue"/>
                <a:sym typeface="Helvetica Neue"/>
              </a:rPr>
              <a:t>Relevant Market Debate</a:t>
            </a:r>
            <a:endParaRPr b="0" i="0" sz="2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2400" u="none" cap="none" strike="noStrike">
                <a:solidFill>
                  <a:srgbClr val="1A3C7C"/>
                </a:solidFill>
                <a:latin typeface="Helvetica Neue"/>
                <a:ea typeface="Helvetica Neue"/>
                <a:cs typeface="Helvetica Neue"/>
                <a:sym typeface="Helvetica Neue"/>
              </a:rPr>
              <a:t>Ambev</a:t>
            </a:r>
            <a:r>
              <a:rPr b="0" i="0" lang="pt-BR" sz="2400" u="none" cap="none" strike="noStrike">
                <a:solidFill>
                  <a:srgbClr val="1A3C7C"/>
                </a:solidFill>
                <a:latin typeface="Helvetica Neue"/>
                <a:ea typeface="Helvetica Neue"/>
                <a:cs typeface="Helvetica Neue"/>
                <a:sym typeface="Helvetica Neue"/>
              </a:rPr>
              <a:t>: pushed to define the market broadly as "beverages" (including sodas, juices), diluting its beer dominance (70% share) and framed competition as international (vs. Coca-Cola)</a:t>
            </a:r>
            <a:endParaRPr/>
          </a:p>
          <a:p>
            <a:pPr indent="0" lvl="0" marL="0" marR="0" rtl="0" algn="l">
              <a:lnSpc>
                <a:spcPct val="100000"/>
              </a:lnSpc>
              <a:spcBef>
                <a:spcPts val="0"/>
              </a:spcBef>
              <a:spcAft>
                <a:spcPts val="0"/>
              </a:spcAft>
              <a:buNone/>
            </a:pPr>
            <a:r>
              <a:t/>
            </a:r>
            <a:endParaRPr b="1" i="0" sz="24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2400" u="none" cap="none" strike="noStrike">
                <a:solidFill>
                  <a:srgbClr val="1A3C7C"/>
                </a:solidFill>
                <a:latin typeface="Helvetica Neue"/>
                <a:ea typeface="Helvetica Neue"/>
                <a:cs typeface="Helvetica Neue"/>
                <a:sym typeface="Helvetica Neue"/>
              </a:rPr>
              <a:t>Critics, competitors, CADE’s advisory bodies: </a:t>
            </a:r>
            <a:r>
              <a:rPr b="0" i="0" lang="pt-BR" sz="2400" u="none" cap="none" strike="noStrike">
                <a:solidFill>
                  <a:srgbClr val="1A3C7C"/>
                </a:solidFill>
                <a:latin typeface="Helvetica Neue"/>
                <a:ea typeface="Helvetica Neue"/>
                <a:cs typeface="Helvetica Neue"/>
                <a:sym typeface="Helvetica Neue"/>
              </a:rPr>
              <a:t>insisted the market was beer and highlighted minimal exports (&lt;1%)</a:t>
            </a:r>
            <a:endParaRPr/>
          </a:p>
          <a:p>
            <a:pPr indent="0" lvl="0" marL="0" marR="0" rtl="0" algn="l">
              <a:lnSpc>
                <a:spcPct val="100000"/>
              </a:lnSpc>
              <a:spcBef>
                <a:spcPts val="0"/>
              </a:spcBef>
              <a:spcAft>
                <a:spcPts val="0"/>
              </a:spcAft>
              <a:buNone/>
            </a:pPr>
            <a:r>
              <a:t/>
            </a:r>
            <a:endParaRPr b="0" i="0" sz="28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2600" u="none" cap="none" strike="noStrike">
                <a:solidFill>
                  <a:srgbClr val="1A3C7C"/>
                </a:solidFill>
                <a:latin typeface="Helvetica Neue"/>
                <a:ea typeface="Helvetica Neue"/>
                <a:cs typeface="Helvetica Neue"/>
                <a:sym typeface="Helvetica Neue"/>
              </a:rPr>
              <a:t>Efficiency Claims</a:t>
            </a:r>
            <a:endParaRPr b="0" i="0" sz="26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1" i="0" lang="pt-BR" sz="2400" u="none" cap="none" strike="noStrike">
                <a:solidFill>
                  <a:srgbClr val="1A3C7C"/>
                </a:solidFill>
                <a:latin typeface="Helvetica Neue"/>
                <a:ea typeface="Helvetica Neue"/>
                <a:cs typeface="Helvetica Neue"/>
                <a:sym typeface="Helvetica Neue"/>
              </a:rPr>
              <a:t>AmBev’s Claims</a:t>
            </a:r>
            <a:r>
              <a:rPr b="0" i="0" lang="pt-BR" sz="2400" u="none" cap="none" strike="noStrike">
                <a:solidFill>
                  <a:srgbClr val="1A3C7C"/>
                </a:solidFill>
                <a:latin typeface="Helvetica Neue"/>
                <a:ea typeface="Helvetica Neue"/>
                <a:cs typeface="Helvetica Neue"/>
                <a:sym typeface="Helvetica Neue"/>
              </a:rPr>
              <a:t>: Promised 14.1% cost cuts from optimized production, logistics, and scale to compete globally</a:t>
            </a:r>
            <a:endParaRPr/>
          </a:p>
          <a:p>
            <a:pPr indent="0" lvl="0" marL="0" marR="0" rtl="0" algn="l">
              <a:lnSpc>
                <a:spcPct val="100000"/>
              </a:lnSpc>
              <a:spcBef>
                <a:spcPts val="0"/>
              </a:spcBef>
              <a:spcAft>
                <a:spcPts val="0"/>
              </a:spcAft>
              <a:buNone/>
            </a:pPr>
            <a:r>
              <a:rPr b="1" i="0" lang="pt-BR" sz="2400" u="none" cap="none" strike="noStrike">
                <a:solidFill>
                  <a:srgbClr val="1A3C7C"/>
                </a:solidFill>
                <a:latin typeface="Helvetica Neue"/>
                <a:ea typeface="Helvetica Neue"/>
                <a:cs typeface="Helvetica Neue"/>
                <a:sym typeface="Helvetica Neue"/>
              </a:rPr>
              <a:t>Critics, competitors, CADE’s advisory bodies: </a:t>
            </a:r>
            <a:r>
              <a:rPr b="0" i="0" lang="pt-BR" sz="2400" u="none" cap="none" strike="noStrike">
                <a:solidFill>
                  <a:srgbClr val="1A3C7C"/>
                </a:solidFill>
                <a:latin typeface="Helvetica Neue"/>
                <a:ea typeface="Helvetica Neue"/>
                <a:cs typeface="Helvetica Neue"/>
                <a:sym typeface="Helvetica Neue"/>
              </a:rPr>
              <a:t>found efficiencies overstated (just 6.9%), speculative, and unlikely to benefit consumers</a:t>
            </a:r>
            <a:endParaRPr/>
          </a:p>
          <a:p>
            <a:pPr indent="0" lvl="0" marL="0" marR="0" rtl="0" algn="l">
              <a:lnSpc>
                <a:spcPct val="100000"/>
              </a:lnSpc>
              <a:spcBef>
                <a:spcPts val="0"/>
              </a:spcBef>
              <a:spcAft>
                <a:spcPts val="0"/>
              </a:spcAft>
              <a:buNone/>
            </a:pPr>
            <a:r>
              <a:rPr b="1" i="0" lang="pt-BR" sz="2400" u="none" cap="none" strike="noStrike">
                <a:solidFill>
                  <a:srgbClr val="1A3C7C"/>
                </a:solidFill>
                <a:latin typeface="Helvetica Neue"/>
                <a:ea typeface="Helvetica Neue"/>
                <a:cs typeface="Helvetica Neue"/>
                <a:sym typeface="Helvetica Neue"/>
              </a:rPr>
              <a:t>CADE’s Stance</a:t>
            </a:r>
            <a:r>
              <a:rPr b="0" i="0" lang="pt-BR" sz="2400" u="none" cap="none" strike="noStrike">
                <a:solidFill>
                  <a:srgbClr val="1A3C7C"/>
                </a:solidFill>
                <a:latin typeface="Helvetica Neue"/>
                <a:ea typeface="Helvetica Neue"/>
                <a:cs typeface="Helvetica Neue"/>
                <a:sym typeface="Helvetica Neue"/>
              </a:rPr>
              <a:t>: Gesner Oliveira prioritized regulating </a:t>
            </a:r>
            <a:r>
              <a:rPr b="0" i="1" lang="pt-BR" sz="2400" u="none" cap="none" strike="noStrike">
                <a:solidFill>
                  <a:srgbClr val="1A3C7C"/>
                </a:solidFill>
                <a:latin typeface="Helvetica Neue"/>
                <a:ea typeface="Helvetica Neue"/>
                <a:cs typeface="Helvetica Neue"/>
                <a:sym typeface="Helvetica Neue"/>
              </a:rPr>
              <a:t>conduct</a:t>
            </a:r>
            <a:r>
              <a:rPr b="0" i="0" lang="pt-BR" sz="2400" u="none" cap="none" strike="noStrike">
                <a:solidFill>
                  <a:srgbClr val="1A3C7C"/>
                </a:solidFill>
                <a:latin typeface="Helvetica Neue"/>
                <a:ea typeface="Helvetica Neue"/>
                <a:cs typeface="Helvetica Neue"/>
                <a:sym typeface="Helvetica Neue"/>
              </a:rPr>
              <a:t> over blocking mergers for structure, aligning with modern antitrust trends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7"/>
          <p:cNvSpPr txBox="1"/>
          <p:nvPr>
            <p:ph type="title"/>
          </p:nvPr>
        </p:nvSpPr>
        <p:spPr>
          <a:xfrm>
            <a:off x="556754" y="-198124"/>
            <a:ext cx="11127092"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2F6D"/>
              </a:buClr>
              <a:buSzPts val="5400"/>
              <a:buNone/>
            </a:pPr>
            <a:r>
              <a:rPr b="1" lang="pt-BR" sz="4000">
                <a:solidFill>
                  <a:srgbClr val="1A3C7C"/>
                </a:solidFill>
                <a:latin typeface="Helvetica Neue"/>
                <a:ea typeface="Helvetica Neue"/>
                <a:cs typeface="Helvetica Neue"/>
                <a:sym typeface="Helvetica Neue"/>
              </a:rPr>
              <a:t>Political Dimensions</a:t>
            </a:r>
            <a:endParaRPr b="1" sz="3600">
              <a:solidFill>
                <a:srgbClr val="1A3C7C"/>
              </a:solidFill>
              <a:latin typeface="Helvetica Neue"/>
              <a:ea typeface="Helvetica Neue"/>
              <a:cs typeface="Helvetica Neue"/>
              <a:sym typeface="Helvetica Neue"/>
            </a:endParaRPr>
          </a:p>
        </p:txBody>
      </p:sp>
      <p:sp>
        <p:nvSpPr>
          <p:cNvPr id="209" name="Google Shape;209;p17"/>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sp>
        <p:nvSpPr>
          <p:cNvPr id="210" name="Google Shape;210;p17"/>
          <p:cNvSpPr txBox="1"/>
          <p:nvPr/>
        </p:nvSpPr>
        <p:spPr>
          <a:xfrm>
            <a:off x="556755" y="857308"/>
            <a:ext cx="11127091" cy="59093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pt-BR" sz="2800" u="none" cap="none" strike="noStrike">
                <a:solidFill>
                  <a:srgbClr val="1A3C7C"/>
                </a:solidFill>
                <a:latin typeface="Helvetica Neue"/>
                <a:ea typeface="Helvetica Neue"/>
                <a:cs typeface="Helvetica Neue"/>
                <a:sym typeface="Helvetica Neue"/>
              </a:rPr>
              <a:t>Stronger Executive Branch Advocacy:</a:t>
            </a:r>
            <a:endParaRPr/>
          </a:p>
          <a:p>
            <a:pPr indent="0" lvl="0" marL="0" marR="0" rtl="0" algn="l">
              <a:lnSpc>
                <a:spcPct val="100000"/>
              </a:lnSpc>
              <a:spcBef>
                <a:spcPts val="0"/>
              </a:spcBef>
              <a:spcAft>
                <a:spcPts val="0"/>
              </a:spcAft>
              <a:buNone/>
            </a:pPr>
            <a:r>
              <a:t/>
            </a:r>
            <a:endParaRPr b="0" i="0" sz="28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0" i="0" lang="pt-BR" sz="2800" u="none" cap="none" strike="noStrike">
                <a:solidFill>
                  <a:srgbClr val="1A3C7C"/>
                </a:solidFill>
                <a:latin typeface="Helvetica Neue"/>
                <a:ea typeface="Helvetica Neue"/>
                <a:cs typeface="Helvetica Neue"/>
                <a:sym typeface="Helvetica Neue"/>
              </a:rPr>
              <a:t>Merger was publicly announced at the Presidential Palace</a:t>
            </a:r>
            <a:endParaRPr/>
          </a:p>
          <a:p>
            <a:pPr indent="0" lvl="0" marL="0" marR="0" rtl="0" algn="l">
              <a:lnSpc>
                <a:spcPct val="100000"/>
              </a:lnSpc>
              <a:spcBef>
                <a:spcPts val="0"/>
              </a:spcBef>
              <a:spcAft>
                <a:spcPts val="0"/>
              </a:spcAft>
              <a:buNone/>
            </a:pPr>
            <a:r>
              <a:t/>
            </a:r>
            <a:endParaRPr b="0" i="0" sz="28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0" i="0" lang="pt-BR" sz="2800" u="none" cap="none" strike="noStrike">
                <a:solidFill>
                  <a:srgbClr val="1A3C7C"/>
                </a:solidFill>
                <a:latin typeface="Helvetica Neue"/>
                <a:ea typeface="Helvetica Neue"/>
                <a:cs typeface="Helvetica Neue"/>
                <a:sym typeface="Helvetica Neue"/>
              </a:rPr>
              <a:t>President Cardoso defended the deal: “The world operates in oligopolies”</a:t>
            </a:r>
            <a:endParaRPr/>
          </a:p>
          <a:p>
            <a:pPr indent="0" lvl="0" marL="0" marR="0" rtl="0" algn="l">
              <a:lnSpc>
                <a:spcPct val="100000"/>
              </a:lnSpc>
              <a:spcBef>
                <a:spcPts val="0"/>
              </a:spcBef>
              <a:spcAft>
                <a:spcPts val="0"/>
              </a:spcAft>
              <a:buNone/>
            </a:pPr>
            <a:r>
              <a:t/>
            </a:r>
            <a:endParaRPr b="0" i="0" sz="28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0" i="0" lang="pt-BR" sz="2800" u="none" cap="none" strike="noStrike">
                <a:solidFill>
                  <a:srgbClr val="1A3C7C"/>
                </a:solidFill>
                <a:latin typeface="Helvetica Neue"/>
                <a:ea typeface="Helvetica Neue"/>
                <a:cs typeface="Helvetica Neue"/>
                <a:sym typeface="Helvetica Neue"/>
              </a:rPr>
              <a:t>Development Minister Clovis Carvalho embraced mergers in strategic industries to resist foreign acquisitions and build Brazilian multinationals and supported Ambev’s merger</a:t>
            </a:r>
            <a:endParaRPr/>
          </a:p>
          <a:p>
            <a:pPr indent="0" lvl="0" marL="0" marR="0" rtl="0" algn="l">
              <a:lnSpc>
                <a:spcPct val="100000"/>
              </a:lnSpc>
              <a:spcBef>
                <a:spcPts val="0"/>
              </a:spcBef>
              <a:spcAft>
                <a:spcPts val="0"/>
              </a:spcAft>
              <a:buNone/>
            </a:pPr>
            <a:r>
              <a:t/>
            </a:r>
            <a:endParaRPr b="0" i="0" sz="2800" u="none" cap="none" strike="noStrike">
              <a:solidFill>
                <a:srgbClr val="1A3C7C"/>
              </a:solidFill>
              <a:latin typeface="Helvetica Neue"/>
              <a:ea typeface="Helvetica Neue"/>
              <a:cs typeface="Helvetica Neue"/>
              <a:sym typeface="Helvetica Neue"/>
            </a:endParaRPr>
          </a:p>
          <a:p>
            <a:pPr indent="0" lvl="0" marL="0" marR="0" rtl="0" algn="l">
              <a:lnSpc>
                <a:spcPct val="100000"/>
              </a:lnSpc>
              <a:spcBef>
                <a:spcPts val="0"/>
              </a:spcBef>
              <a:spcAft>
                <a:spcPts val="0"/>
              </a:spcAft>
              <a:buNone/>
            </a:pPr>
            <a:r>
              <a:rPr b="0" i="0" lang="pt-BR" sz="2800" u="none" cap="none" strike="noStrike">
                <a:solidFill>
                  <a:srgbClr val="1A3C7C"/>
                </a:solidFill>
                <a:latin typeface="Helvetica Neue"/>
                <a:ea typeface="Helvetica Neue"/>
                <a:cs typeface="Helvetica Neue"/>
                <a:sym typeface="Helvetica Neue"/>
              </a:rPr>
              <a:t>Result of antitrust policy “rationalization”: CADE yields to pressure</a:t>
            </a:r>
            <a:endParaRPr/>
          </a:p>
          <a:p>
            <a:pPr indent="0" lvl="0" marL="0" marR="0" rtl="0" algn="l">
              <a:lnSpc>
                <a:spcPct val="100000"/>
              </a:lnSpc>
              <a:spcBef>
                <a:spcPts val="0"/>
              </a:spcBef>
              <a:spcAft>
                <a:spcPts val="0"/>
              </a:spcAft>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2B62"/>
        </a:solidFill>
      </p:bgPr>
    </p:bg>
    <p:spTree>
      <p:nvGrpSpPr>
        <p:cNvPr id="214" name="Shape 214"/>
        <p:cNvGrpSpPr/>
        <p:nvPr/>
      </p:nvGrpSpPr>
      <p:grpSpPr>
        <a:xfrm>
          <a:off x="0" y="0"/>
          <a:ext cx="0" cy="0"/>
          <a:chOff x="0" y="0"/>
          <a:chExt cx="0" cy="0"/>
        </a:xfrm>
      </p:grpSpPr>
      <p:sp>
        <p:nvSpPr>
          <p:cNvPr id="215" name="Google Shape;215;p18"/>
          <p:cNvSpPr txBox="1"/>
          <p:nvPr>
            <p:ph type="ctrTitle"/>
          </p:nvPr>
        </p:nvSpPr>
        <p:spPr>
          <a:xfrm>
            <a:off x="708644" y="680600"/>
            <a:ext cx="8455500" cy="2387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6000"/>
              <a:buFont typeface="Twentieth Century"/>
              <a:buNone/>
            </a:pPr>
            <a:r>
              <a:rPr b="1" lang="pt-BR">
                <a:solidFill>
                  <a:schemeClr val="lt1"/>
                </a:solidFill>
                <a:latin typeface="Helvetica Neue"/>
                <a:ea typeface="Helvetica Neue"/>
                <a:cs typeface="Helvetica Neue"/>
                <a:sym typeface="Helvetica Neue"/>
              </a:rPr>
              <a:t>Thank you</a:t>
            </a:r>
            <a:br>
              <a:rPr b="1" lang="pt-BR">
                <a:solidFill>
                  <a:schemeClr val="lt1"/>
                </a:solidFill>
                <a:latin typeface="Helvetica Neue"/>
                <a:ea typeface="Helvetica Neue"/>
                <a:cs typeface="Helvetica Neue"/>
                <a:sym typeface="Helvetica Neue"/>
              </a:rPr>
            </a:br>
            <a:endParaRPr b="1">
              <a:solidFill>
                <a:schemeClr val="lt1"/>
              </a:solidFill>
              <a:latin typeface="Helvetica Neue"/>
              <a:ea typeface="Helvetica Neue"/>
              <a:cs typeface="Helvetica Neue"/>
              <a:sym typeface="Helvetica Neue"/>
            </a:endParaRPr>
          </a:p>
        </p:txBody>
      </p:sp>
      <p:pic>
        <p:nvPicPr>
          <p:cNvPr id="216" name="Google Shape;216;p18"/>
          <p:cNvPicPr preferRelativeResize="0"/>
          <p:nvPr/>
        </p:nvPicPr>
        <p:blipFill rotWithShape="1">
          <a:blip r:embed="rId3">
            <a:alphaModFix/>
          </a:blip>
          <a:srcRect b="0" l="0" r="0" t="0"/>
          <a:stretch/>
        </p:blipFill>
        <p:spPr>
          <a:xfrm>
            <a:off x="875607" y="6272588"/>
            <a:ext cx="4372492" cy="31322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2"/>
          <p:cNvSpPr txBox="1"/>
          <p:nvPr>
            <p:ph type="title"/>
          </p:nvPr>
        </p:nvSpPr>
        <p:spPr>
          <a:xfrm>
            <a:off x="838199" y="151338"/>
            <a:ext cx="5438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5400"/>
              <a:buFont typeface="Twentieth Century"/>
              <a:buNone/>
            </a:pPr>
            <a:r>
              <a:rPr b="1" lang="pt-BR" sz="5100">
                <a:solidFill>
                  <a:srgbClr val="002F6D"/>
                </a:solidFill>
                <a:latin typeface="Helvetica Neue"/>
                <a:ea typeface="Helvetica Neue"/>
                <a:cs typeface="Helvetica Neue"/>
                <a:sym typeface="Helvetica Neue"/>
              </a:rPr>
              <a:t>Argument</a:t>
            </a:r>
            <a:endParaRPr b="1" sz="5100">
              <a:solidFill>
                <a:srgbClr val="002F6D"/>
              </a:solidFill>
              <a:latin typeface="Helvetica Neue"/>
              <a:ea typeface="Helvetica Neue"/>
              <a:cs typeface="Helvetica Neue"/>
              <a:sym typeface="Helvetica Neue"/>
            </a:endParaRPr>
          </a:p>
        </p:txBody>
      </p:sp>
      <p:sp>
        <p:nvSpPr>
          <p:cNvPr id="88" name="Google Shape;88;p2"/>
          <p:cNvSpPr txBox="1"/>
          <p:nvPr/>
        </p:nvSpPr>
        <p:spPr>
          <a:xfrm>
            <a:off x="1486487" y="1477038"/>
            <a:ext cx="10469738" cy="4797332"/>
          </a:xfrm>
          <a:prstGeom prst="rect">
            <a:avLst/>
          </a:prstGeom>
          <a:noFill/>
          <a:ln>
            <a:noFill/>
          </a:ln>
        </p:spPr>
        <p:txBody>
          <a:bodyPr anchorCtr="0" anchor="t" bIns="45700" lIns="91425" spcFirstLastPara="1" rIns="91425" wrap="square" tIns="45700">
            <a:normAutofit fontScale="32500" lnSpcReduction="20000"/>
          </a:bodyPr>
          <a:lstStyle/>
          <a:p>
            <a:pPr indent="0" lvl="5" marL="0" marR="0" rtl="0" algn="l">
              <a:lnSpc>
                <a:spcPct val="150000"/>
              </a:lnSpc>
              <a:spcBef>
                <a:spcPts val="0"/>
              </a:spcBef>
              <a:spcAft>
                <a:spcPts val="0"/>
              </a:spcAft>
              <a:buNone/>
            </a:pPr>
            <a:r>
              <a:rPr b="0" i="1" lang="pt-BR" sz="8600" u="none" cap="none" strike="noStrike">
                <a:solidFill>
                  <a:srgbClr val="1A3C7C"/>
                </a:solidFill>
                <a:latin typeface="Helvetica Neue"/>
                <a:ea typeface="Helvetica Neue"/>
                <a:cs typeface="Helvetica Neue"/>
                <a:sym typeface="Helvetica Neue"/>
              </a:rPr>
              <a:t>Antitrust can serve as a passive industrial policy by fiscally conservative, liberal governments to forge competitive large firms</a:t>
            </a:r>
            <a:endParaRPr/>
          </a:p>
          <a:p>
            <a:pPr indent="0" lvl="5" marL="0" marR="0" rtl="0" algn="l">
              <a:lnSpc>
                <a:spcPct val="150000"/>
              </a:lnSpc>
              <a:spcBef>
                <a:spcPts val="0"/>
              </a:spcBef>
              <a:spcAft>
                <a:spcPts val="0"/>
              </a:spcAft>
              <a:buNone/>
            </a:pPr>
            <a:r>
              <a:t/>
            </a:r>
            <a:endParaRPr b="0" i="1" sz="8600" u="none" cap="none" strike="noStrike">
              <a:solidFill>
                <a:srgbClr val="1A3C7C"/>
              </a:solidFill>
              <a:latin typeface="Helvetica Neue"/>
              <a:ea typeface="Helvetica Neue"/>
              <a:cs typeface="Helvetica Neue"/>
              <a:sym typeface="Helvetica Neue"/>
            </a:endParaRPr>
          </a:p>
          <a:p>
            <a:pPr indent="0" lvl="5" marL="0" marR="0" rtl="0" algn="l">
              <a:lnSpc>
                <a:spcPct val="150000"/>
              </a:lnSpc>
              <a:spcBef>
                <a:spcPts val="0"/>
              </a:spcBef>
              <a:spcAft>
                <a:spcPts val="0"/>
              </a:spcAft>
              <a:buNone/>
            </a:pPr>
            <a:r>
              <a:rPr b="1" i="0" lang="pt-BR" sz="8600" u="none" cap="none" strike="noStrike">
                <a:solidFill>
                  <a:srgbClr val="1A3C7C"/>
                </a:solidFill>
                <a:latin typeface="Helvetica Neue"/>
                <a:ea typeface="Helvetica Neue"/>
                <a:cs typeface="Helvetica Neue"/>
                <a:sym typeface="Helvetica Neue"/>
              </a:rPr>
              <a:t>Case Evidence (Brazil 1990s-2000s):</a:t>
            </a:r>
            <a:br>
              <a:rPr b="0" i="0" lang="pt-BR" sz="8600" u="none" cap="none" strike="noStrike">
                <a:solidFill>
                  <a:srgbClr val="1A3C7C"/>
                </a:solidFill>
                <a:latin typeface="Helvetica Neue"/>
                <a:ea typeface="Helvetica Neue"/>
                <a:cs typeface="Helvetica Neue"/>
                <a:sym typeface="Helvetica Neue"/>
              </a:rPr>
            </a:br>
            <a:r>
              <a:rPr b="0" i="0" lang="pt-BR" sz="8600" u="none" cap="none" strike="noStrike">
                <a:solidFill>
                  <a:srgbClr val="1A3C7C"/>
                </a:solidFill>
                <a:latin typeface="Helvetica Neue"/>
                <a:ea typeface="Helvetica Neue"/>
                <a:cs typeface="Helvetica Neue"/>
                <a:sym typeface="Helvetica Neue"/>
              </a:rPr>
              <a:t>Gerdau (steel) acquisition of Pains and Antarctica-Brahma (beer/beverages) merger into Ambev</a:t>
            </a:r>
            <a:endParaRPr b="0" i="1" sz="8600" u="none" cap="none" strike="noStrike">
              <a:solidFill>
                <a:srgbClr val="1A3C7C"/>
              </a:solidFill>
              <a:latin typeface="Helvetica Neue"/>
              <a:ea typeface="Helvetica Neue"/>
              <a:cs typeface="Helvetica Neue"/>
              <a:sym typeface="Helvetica Neue"/>
            </a:endParaRPr>
          </a:p>
          <a:p>
            <a:pPr indent="0" lvl="5" marL="0" marR="0" rtl="0" algn="l">
              <a:lnSpc>
                <a:spcPct val="150000"/>
              </a:lnSpc>
              <a:spcBef>
                <a:spcPts val="0"/>
              </a:spcBef>
              <a:spcAft>
                <a:spcPts val="0"/>
              </a:spcAft>
              <a:buNone/>
            </a:pPr>
            <a:r>
              <a:t/>
            </a:r>
            <a:endParaRPr b="0" i="1" sz="3400" u="none" cap="none" strike="noStrike">
              <a:solidFill>
                <a:srgbClr val="1A3C7C"/>
              </a:solidFill>
              <a:latin typeface="Helvetica Neue"/>
              <a:ea typeface="Helvetica Neue"/>
              <a:cs typeface="Helvetica Neue"/>
              <a:sym typeface="Helvetica Neue"/>
            </a:endParaRPr>
          </a:p>
          <a:p>
            <a:pPr indent="0" lvl="5" marL="0" marR="0" rtl="0" algn="l">
              <a:lnSpc>
                <a:spcPct val="150000"/>
              </a:lnSpc>
              <a:spcBef>
                <a:spcPts val="0"/>
              </a:spcBef>
              <a:spcAft>
                <a:spcPts val="0"/>
              </a:spcAft>
              <a:buNone/>
            </a:pPr>
            <a:r>
              <a:t/>
            </a:r>
            <a:endParaRPr b="0" i="1" sz="3400" u="none" cap="none" strike="noStrike">
              <a:solidFill>
                <a:srgbClr val="1A3C7C"/>
              </a:solidFill>
              <a:latin typeface="Helvetica Neue"/>
              <a:ea typeface="Helvetica Neue"/>
              <a:cs typeface="Helvetica Neue"/>
              <a:sym typeface="Helvetica Neue"/>
            </a:endParaRPr>
          </a:p>
          <a:p>
            <a:pPr indent="0" lvl="8" marL="0" marR="0" rtl="0" algn="l">
              <a:lnSpc>
                <a:spcPct val="150000"/>
              </a:lnSpc>
              <a:spcBef>
                <a:spcPts val="0"/>
              </a:spcBef>
              <a:spcAft>
                <a:spcPts val="0"/>
              </a:spcAft>
              <a:buNone/>
            </a:pPr>
            <a:r>
              <a:rPr b="0" i="0" lang="pt-BR" sz="2800" u="none" cap="none" strike="noStrike">
                <a:solidFill>
                  <a:srgbClr val="1A3C7C"/>
                </a:solidFill>
                <a:latin typeface="Helvetica Neue"/>
                <a:ea typeface="Helvetica Neue"/>
                <a:cs typeface="Helvetica Neue"/>
                <a:sym typeface="Helvetica Neue"/>
              </a:rPr>
              <a:t>	</a:t>
            </a:r>
            <a:endParaRPr/>
          </a:p>
        </p:txBody>
      </p:sp>
      <p:cxnSp>
        <p:nvCxnSpPr>
          <p:cNvPr id="89" name="Google Shape;89;p2"/>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3"/>
          <p:cNvSpPr txBox="1"/>
          <p:nvPr>
            <p:ph type="title"/>
          </p:nvPr>
        </p:nvSpPr>
        <p:spPr>
          <a:xfrm>
            <a:off x="838199" y="151338"/>
            <a:ext cx="5438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5400"/>
              <a:buFont typeface="Twentieth Century"/>
              <a:buNone/>
            </a:pPr>
            <a:r>
              <a:rPr b="1" lang="pt-BR" sz="5100">
                <a:solidFill>
                  <a:srgbClr val="002F6D"/>
                </a:solidFill>
                <a:latin typeface="Helvetica Neue"/>
                <a:ea typeface="Helvetica Neue"/>
                <a:cs typeface="Helvetica Neue"/>
                <a:sym typeface="Helvetica Neue"/>
              </a:rPr>
              <a:t>Key mechanism</a:t>
            </a:r>
            <a:endParaRPr b="1" sz="5100">
              <a:solidFill>
                <a:srgbClr val="002F6D"/>
              </a:solidFill>
              <a:latin typeface="Helvetica Neue"/>
              <a:ea typeface="Helvetica Neue"/>
              <a:cs typeface="Helvetica Neue"/>
              <a:sym typeface="Helvetica Neue"/>
            </a:endParaRPr>
          </a:p>
        </p:txBody>
      </p:sp>
      <p:sp>
        <p:nvSpPr>
          <p:cNvPr id="95" name="Google Shape;95;p3"/>
          <p:cNvSpPr txBox="1"/>
          <p:nvPr/>
        </p:nvSpPr>
        <p:spPr>
          <a:xfrm>
            <a:off x="1239925" y="1477038"/>
            <a:ext cx="10716300" cy="4797332"/>
          </a:xfrm>
          <a:prstGeom prst="rect">
            <a:avLst/>
          </a:prstGeom>
          <a:noFill/>
          <a:ln>
            <a:noFill/>
          </a:ln>
        </p:spPr>
        <p:txBody>
          <a:bodyPr anchorCtr="0" anchor="t" bIns="45700" lIns="91425" spcFirstLastPara="1" rIns="91425" wrap="square" tIns="45700">
            <a:noAutofit/>
          </a:bodyPr>
          <a:lstStyle/>
          <a:p>
            <a:pPr indent="0" lvl="0" marL="0" marR="0" rtl="0" algn="l">
              <a:lnSpc>
                <a:spcPct val="17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State and corporate actors strategically reinterpreted Brazil's competition framework to legitimize M&amp;As that consolidated national champions:</a:t>
            </a:r>
            <a:endParaRPr/>
          </a:p>
          <a:p>
            <a:pPr indent="0" lvl="0" marL="0" marR="0" rtl="0" algn="l">
              <a:lnSpc>
                <a:spcPct val="170000"/>
              </a:lnSpc>
              <a:spcBef>
                <a:spcPts val="0"/>
              </a:spcBef>
              <a:spcAft>
                <a:spcPts val="0"/>
              </a:spcAft>
              <a:buNone/>
            </a:pPr>
            <a:r>
              <a:rPr b="0" i="0" lang="pt-BR" sz="2000" u="none" cap="none" strike="noStrike">
                <a:solidFill>
                  <a:srgbClr val="1A3C7C"/>
                </a:solidFill>
                <a:latin typeface="Helvetica Neue"/>
                <a:ea typeface="Helvetica Neue"/>
                <a:cs typeface="Helvetica Neue"/>
                <a:sym typeface="Helvetica Neue"/>
              </a:rPr>
              <a:t>	</a:t>
            </a:r>
            <a:r>
              <a:rPr b="0" i="0" lang="pt-BR" sz="2200" u="none" cap="none" strike="noStrike">
                <a:solidFill>
                  <a:srgbClr val="1A3C7C"/>
                </a:solidFill>
                <a:latin typeface="Helvetica Neue"/>
                <a:ea typeface="Helvetica Neue"/>
                <a:cs typeface="Helvetica Neue"/>
                <a:sym typeface="Helvetica Neue"/>
              </a:rPr>
              <a:t>As adaptive response to post-liberalization competition pressures</a:t>
            </a:r>
            <a:br>
              <a:rPr b="0" i="0" lang="pt-BR" sz="2200" u="none" cap="none" strike="noStrike">
                <a:solidFill>
                  <a:srgbClr val="1A3C7C"/>
                </a:solidFill>
                <a:latin typeface="Helvetica Neue"/>
                <a:ea typeface="Helvetica Neue"/>
                <a:cs typeface="Helvetica Neue"/>
                <a:sym typeface="Helvetica Neue"/>
              </a:rPr>
            </a:br>
            <a:r>
              <a:rPr b="0" i="0" lang="pt-BR" sz="2200" u="none" cap="none" strike="noStrike">
                <a:solidFill>
                  <a:srgbClr val="1A3C7C"/>
                </a:solidFill>
                <a:latin typeface="Helvetica Neue"/>
                <a:ea typeface="Helvetica Neue"/>
                <a:cs typeface="Helvetica Neue"/>
                <a:sym typeface="Helvetica Neue"/>
              </a:rPr>
              <a:t>	Despite official rejection of industrial policy interventions</a:t>
            </a:r>
            <a:endParaRPr/>
          </a:p>
          <a:p>
            <a:pPr indent="0" lvl="0" marL="0" marR="0" rtl="0" algn="l">
              <a:lnSpc>
                <a:spcPct val="170000"/>
              </a:lnSpc>
              <a:spcBef>
                <a:spcPts val="0"/>
              </a:spcBef>
              <a:spcAft>
                <a:spcPts val="0"/>
              </a:spcAft>
              <a:buNone/>
            </a:pPr>
            <a:r>
              <a:rPr b="0" i="0" lang="pt-BR" sz="2200" u="none" cap="none" strike="noStrike">
                <a:solidFill>
                  <a:srgbClr val="1A3C7C"/>
                </a:solidFill>
                <a:latin typeface="Helvetica Neue"/>
                <a:ea typeface="Helvetica Neue"/>
                <a:cs typeface="Helvetica Neue"/>
                <a:sym typeface="Helvetica Neue"/>
              </a:rPr>
              <a:t>	Through institutional conversion (Mahoney &amp; Thelen 2009) of:</a:t>
            </a:r>
            <a:endParaRPr/>
          </a:p>
          <a:p>
            <a:pPr indent="0" lvl="0" marL="0" marR="0" rtl="0" algn="l">
              <a:lnSpc>
                <a:spcPct val="17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		</a:t>
            </a:r>
            <a:r>
              <a:rPr b="0" i="0" lang="pt-BR" sz="2000" u="none" cap="none" strike="noStrike">
                <a:solidFill>
                  <a:srgbClr val="1A3C7C"/>
                </a:solidFill>
                <a:latin typeface="Helvetica Neue"/>
                <a:ea typeface="Helvetica Neue"/>
                <a:cs typeface="Helvetica Neue"/>
                <a:sym typeface="Helvetica Neue"/>
              </a:rPr>
              <a:t>Ambiguous "efficiency" standards</a:t>
            </a:r>
            <a:endParaRPr/>
          </a:p>
          <a:p>
            <a:pPr indent="0" lvl="5" marL="0" marR="0" rtl="0" algn="l">
              <a:lnSpc>
                <a:spcPct val="170000"/>
              </a:lnSpc>
              <a:spcBef>
                <a:spcPts val="0"/>
              </a:spcBef>
              <a:spcAft>
                <a:spcPts val="0"/>
              </a:spcAft>
              <a:buNone/>
            </a:pPr>
            <a:r>
              <a:rPr b="0" i="0" lang="pt-BR" sz="2000" u="none" cap="none" strike="noStrike">
                <a:solidFill>
                  <a:srgbClr val="1A3C7C"/>
                </a:solidFill>
                <a:latin typeface="Helvetica Neue"/>
                <a:ea typeface="Helvetica Neue"/>
                <a:cs typeface="Helvetica Neue"/>
                <a:sym typeface="Helvetica Neue"/>
              </a:rPr>
              <a:t>		Flexible "relevant market" definitions</a:t>
            </a:r>
            <a:br>
              <a:rPr b="0" i="0" lang="pt-BR" sz="2400" u="none" cap="none" strike="noStrike">
                <a:solidFill>
                  <a:srgbClr val="1A3C7C"/>
                </a:solidFill>
                <a:latin typeface="Helvetica Neue"/>
                <a:ea typeface="Helvetica Neue"/>
                <a:cs typeface="Helvetica Neue"/>
                <a:sym typeface="Helvetica Neue"/>
              </a:rPr>
            </a:br>
            <a:r>
              <a:rPr b="0" i="0" lang="pt-BR" sz="2400" u="none" cap="none" strike="noStrike">
                <a:solidFill>
                  <a:srgbClr val="1A3C7C"/>
                </a:solidFill>
                <a:latin typeface="Helvetica Neue"/>
                <a:ea typeface="Helvetica Neue"/>
                <a:cs typeface="Helvetica Neue"/>
                <a:sym typeface="Helvetica Neue"/>
              </a:rPr>
              <a:t>	</a:t>
            </a:r>
            <a:r>
              <a:rPr b="0" i="0" lang="pt-BR" sz="2200" u="none" cap="none" strike="noStrike">
                <a:solidFill>
                  <a:srgbClr val="1A3C7C"/>
                </a:solidFill>
                <a:latin typeface="Helvetica Neue"/>
                <a:ea typeface="Helvetica Neue"/>
                <a:cs typeface="Helvetica Neue"/>
                <a:sym typeface="Helvetica Neue"/>
              </a:rPr>
              <a:t>Subverting pro-competition legal intent to construct strategic market power</a:t>
            </a:r>
            <a:endParaRPr/>
          </a:p>
        </p:txBody>
      </p:sp>
      <p:cxnSp>
        <p:nvCxnSpPr>
          <p:cNvPr id="96" name="Google Shape;96;p3"/>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4"/>
          <p:cNvSpPr txBox="1"/>
          <p:nvPr>
            <p:ph type="title"/>
          </p:nvPr>
        </p:nvSpPr>
        <p:spPr>
          <a:xfrm>
            <a:off x="838199" y="151338"/>
            <a:ext cx="10741984" cy="13257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2F6D"/>
              </a:buClr>
              <a:buSzPct val="117647"/>
              <a:buFont typeface="Twentieth Century"/>
              <a:buNone/>
            </a:pPr>
            <a:r>
              <a:rPr b="1" lang="pt-BR" sz="5100">
                <a:solidFill>
                  <a:srgbClr val="002F6D"/>
                </a:solidFill>
                <a:latin typeface="Helvetica Neue"/>
                <a:ea typeface="Helvetica Neue"/>
                <a:cs typeface="Helvetica Neue"/>
                <a:sym typeface="Helvetica Neue"/>
              </a:rPr>
              <a:t>Industrial policy: a working definition</a:t>
            </a:r>
            <a:endParaRPr b="1" sz="5100">
              <a:solidFill>
                <a:srgbClr val="002F6D"/>
              </a:solidFill>
              <a:latin typeface="Helvetica Neue"/>
              <a:ea typeface="Helvetica Neue"/>
              <a:cs typeface="Helvetica Neue"/>
              <a:sym typeface="Helvetica Neue"/>
            </a:endParaRPr>
          </a:p>
        </p:txBody>
      </p:sp>
      <p:sp>
        <p:nvSpPr>
          <p:cNvPr id="102" name="Google Shape;102;p4"/>
          <p:cNvSpPr txBox="1"/>
          <p:nvPr/>
        </p:nvSpPr>
        <p:spPr>
          <a:xfrm>
            <a:off x="1408640" y="1643225"/>
            <a:ext cx="10171543" cy="4797332"/>
          </a:xfrm>
          <a:prstGeom prst="rect">
            <a:avLst/>
          </a:prstGeom>
          <a:noFill/>
          <a:ln>
            <a:noFill/>
          </a:ln>
        </p:spPr>
        <p:txBody>
          <a:bodyPr anchorCtr="0" anchor="t" bIns="45700" lIns="91425" spcFirstLastPara="1" rIns="91425" wrap="square" tIns="45700">
            <a:normAutofit/>
          </a:bodyPr>
          <a:lstStyle/>
          <a:p>
            <a:pPr indent="0" lvl="3" marL="0" marR="0" rtl="0" algn="l">
              <a:lnSpc>
                <a:spcPct val="150000"/>
              </a:lnSpc>
              <a:spcBef>
                <a:spcPts val="0"/>
              </a:spcBef>
              <a:spcAft>
                <a:spcPts val="0"/>
              </a:spcAft>
              <a:buNone/>
            </a:pPr>
            <a:r>
              <a:rPr b="0" i="1" lang="pt-BR" sz="2800" u="none" cap="none" strike="noStrike">
                <a:solidFill>
                  <a:srgbClr val="002F6D"/>
                </a:solidFill>
                <a:latin typeface="Helvetica Neue"/>
                <a:ea typeface="Helvetica Neue"/>
                <a:cs typeface="Helvetica Neue"/>
                <a:sym typeface="Helvetica Neue"/>
              </a:rPr>
              <a:t>“industrial policy is a concerted, focused, conscious effort on the part of a government to encourage and promote a specific industry or sector with an array of policy tools that include subsidies or reduced taxes, trade protection, </a:t>
            </a:r>
            <a:r>
              <a:rPr b="1" i="1" lang="pt-BR" sz="2800" u="none" cap="none" strike="noStrike">
                <a:solidFill>
                  <a:srgbClr val="002F6D"/>
                </a:solidFill>
                <a:latin typeface="Helvetica Neue"/>
                <a:ea typeface="Helvetica Neue"/>
                <a:cs typeface="Helvetica Neue"/>
                <a:sym typeface="Helvetica Neue"/>
              </a:rPr>
              <a:t>favorable regulation, forced mergers, protection from foreign takeovers</a:t>
            </a:r>
            <a:r>
              <a:rPr b="0" i="1" lang="pt-BR" sz="2800" u="none" cap="none" strike="noStrike">
                <a:solidFill>
                  <a:srgbClr val="002F6D"/>
                </a:solidFill>
                <a:latin typeface="Helvetica Neue"/>
                <a:ea typeface="Helvetica Neue"/>
                <a:cs typeface="Helvetica Neue"/>
                <a:sym typeface="Helvetica Neue"/>
              </a:rPr>
              <a:t>” (White 2008: 8). </a:t>
            </a:r>
            <a:endParaRPr/>
          </a:p>
          <a:p>
            <a:pPr indent="457200" lvl="0" marL="0" marR="0" rtl="0" algn="l">
              <a:lnSpc>
                <a:spcPct val="150000"/>
              </a:lnSpc>
              <a:spcBef>
                <a:spcPts val="0"/>
              </a:spcBef>
              <a:spcAft>
                <a:spcPts val="0"/>
              </a:spcAft>
              <a:buNone/>
            </a:pPr>
            <a:r>
              <a:t/>
            </a:r>
            <a:endParaRPr b="0" i="0" sz="2800" u="none" cap="none" strike="noStrike">
              <a:solidFill>
                <a:srgbClr val="002F6D"/>
              </a:solidFill>
              <a:latin typeface="Rockwell"/>
              <a:ea typeface="Rockwell"/>
              <a:cs typeface="Rockwell"/>
              <a:sym typeface="Rockwell"/>
            </a:endParaRPr>
          </a:p>
        </p:txBody>
      </p:sp>
      <p:cxnSp>
        <p:nvCxnSpPr>
          <p:cNvPr id="103" name="Google Shape;103;p4"/>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5"/>
          <p:cNvSpPr txBox="1"/>
          <p:nvPr>
            <p:ph type="title"/>
          </p:nvPr>
        </p:nvSpPr>
        <p:spPr>
          <a:xfrm>
            <a:off x="838199" y="151338"/>
            <a:ext cx="10741984"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5400"/>
              <a:buFont typeface="Twentieth Century"/>
              <a:buNone/>
            </a:pPr>
            <a:r>
              <a:rPr b="1" lang="pt-BR" sz="5100">
                <a:solidFill>
                  <a:srgbClr val="002F6D"/>
                </a:solidFill>
                <a:latin typeface="Helvetica Neue"/>
                <a:ea typeface="Helvetica Neue"/>
                <a:cs typeface="Helvetica Neue"/>
                <a:sym typeface="Helvetica Neue"/>
              </a:rPr>
              <a:t>Industrial policy and antitrust </a:t>
            </a:r>
            <a:endParaRPr b="1" sz="5100">
              <a:solidFill>
                <a:srgbClr val="002F6D"/>
              </a:solidFill>
              <a:latin typeface="Helvetica Neue"/>
              <a:ea typeface="Helvetica Neue"/>
              <a:cs typeface="Helvetica Neue"/>
              <a:sym typeface="Helvetica Neue"/>
            </a:endParaRPr>
          </a:p>
        </p:txBody>
      </p:sp>
      <p:sp>
        <p:nvSpPr>
          <p:cNvPr id="109" name="Google Shape;109;p5"/>
          <p:cNvSpPr txBox="1"/>
          <p:nvPr/>
        </p:nvSpPr>
        <p:spPr>
          <a:xfrm>
            <a:off x="1408640" y="1643225"/>
            <a:ext cx="10171543" cy="4797332"/>
          </a:xfrm>
          <a:prstGeom prst="rect">
            <a:avLst/>
          </a:prstGeom>
          <a:noFill/>
          <a:ln>
            <a:noFill/>
          </a:ln>
        </p:spPr>
        <p:txBody>
          <a:bodyPr anchorCtr="0" anchor="t" bIns="45700" lIns="91425" spcFirstLastPara="1" rIns="91425" wrap="square" tIns="45700">
            <a:normAutofit fontScale="92500"/>
          </a:bodyPr>
          <a:lstStyle/>
          <a:p>
            <a:pPr indent="0" lvl="0" marL="0" marR="0" rtl="0" algn="l">
              <a:lnSpc>
                <a:spcPct val="150000"/>
              </a:lnSpc>
              <a:spcBef>
                <a:spcPts val="0"/>
              </a:spcBef>
              <a:spcAft>
                <a:spcPts val="0"/>
              </a:spcAft>
              <a:buNone/>
            </a:pPr>
            <a:r>
              <a:rPr b="0" i="0" lang="pt-BR" sz="2800" u="none" cap="none" strike="noStrike">
                <a:solidFill>
                  <a:srgbClr val="1A3C7C"/>
                </a:solidFill>
                <a:latin typeface="Helvetica Neue"/>
                <a:ea typeface="Helvetica Neue"/>
                <a:cs typeface="Helvetica Neue"/>
                <a:sym typeface="Helvetica Neue"/>
              </a:rPr>
              <a:t>Antitrust scholarship (spanning Brandeisian and Williamsonian approaches) rejects state-led industrial policy as market-distorting</a:t>
            </a:r>
            <a:endParaRPr b="0" i="0" sz="28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rPr b="0" i="0" lang="pt-BR" sz="2800" u="none" cap="none" strike="noStrike">
                <a:solidFill>
                  <a:srgbClr val="1A3C7C"/>
                </a:solidFill>
                <a:latin typeface="Helvetica Neue"/>
                <a:ea typeface="Helvetica Neue"/>
                <a:cs typeface="Helvetica Neue"/>
                <a:sym typeface="Helvetica Neue"/>
              </a:rPr>
              <a:t>But scholars recognize that early-20th century U.S. market regulation functioned as </a:t>
            </a:r>
            <a:r>
              <a:rPr b="0" i="1" lang="pt-BR" sz="2800" u="none" cap="none" strike="noStrike">
                <a:solidFill>
                  <a:srgbClr val="1A3C7C"/>
                </a:solidFill>
                <a:latin typeface="Helvetica Neue"/>
                <a:ea typeface="Helvetica Neue"/>
                <a:cs typeface="Helvetica Neue"/>
                <a:sym typeface="Helvetica Neue"/>
              </a:rPr>
              <a:t>de facto</a:t>
            </a:r>
            <a:r>
              <a:rPr b="0" i="0" lang="pt-BR" sz="2800" u="none" cap="none" strike="noStrike">
                <a:solidFill>
                  <a:srgbClr val="1A3C7C"/>
                </a:solidFill>
                <a:latin typeface="Helvetica Neue"/>
                <a:ea typeface="Helvetica Neue"/>
                <a:cs typeface="Helvetica Neue"/>
                <a:sym typeface="Helvetica Neue"/>
              </a:rPr>
              <a:t> industrial policy to protect local business without direct state intervention (Dobbin 1994; Prasad 2012)</a:t>
            </a:r>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cxnSp>
        <p:nvCxnSpPr>
          <p:cNvPr id="110" name="Google Shape;110;p5"/>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6"/>
          <p:cNvSpPr txBox="1"/>
          <p:nvPr>
            <p:ph type="title"/>
          </p:nvPr>
        </p:nvSpPr>
        <p:spPr>
          <a:xfrm>
            <a:off x="1123419" y="317525"/>
            <a:ext cx="10741984" cy="13257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2F6D"/>
              </a:buClr>
              <a:buSzPct val="117647"/>
              <a:buFont typeface="Twentieth Century"/>
              <a:buNone/>
            </a:pPr>
            <a:r>
              <a:rPr b="1" lang="pt-BR" sz="5100">
                <a:solidFill>
                  <a:srgbClr val="002F6D"/>
                </a:solidFill>
                <a:latin typeface="Helvetica Neue"/>
                <a:ea typeface="Helvetica Neue"/>
                <a:cs typeface="Helvetica Neue"/>
                <a:sym typeface="Helvetica Neue"/>
              </a:rPr>
              <a:t>What makes the cases interesting?</a:t>
            </a:r>
            <a:endParaRPr b="1" sz="5100">
              <a:solidFill>
                <a:srgbClr val="002F6D"/>
              </a:solidFill>
              <a:latin typeface="Helvetica Neue"/>
              <a:ea typeface="Helvetica Neue"/>
              <a:cs typeface="Helvetica Neue"/>
              <a:sym typeface="Helvetica Neue"/>
            </a:endParaRPr>
          </a:p>
        </p:txBody>
      </p:sp>
      <p:sp>
        <p:nvSpPr>
          <p:cNvPr id="116" name="Google Shape;116;p6"/>
          <p:cNvSpPr txBox="1"/>
          <p:nvPr/>
        </p:nvSpPr>
        <p:spPr>
          <a:xfrm>
            <a:off x="1408640" y="1643225"/>
            <a:ext cx="10171543" cy="4797332"/>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rPr b="0" i="0" lang="pt-BR" sz="2800" u="none" cap="none" strike="noStrike">
                <a:solidFill>
                  <a:srgbClr val="1A3C7C"/>
                </a:solidFill>
                <a:latin typeface="Helvetica Neue"/>
                <a:ea typeface="Helvetica Neue"/>
                <a:cs typeface="Helvetica Neue"/>
                <a:sym typeface="Helvetica Neue"/>
              </a:rPr>
              <a:t>Brazil’s post-liberalization approach repurposed competition policy to create large, internationally competitive firms. Not to protect small businesses and limit corporate power</a:t>
            </a:r>
            <a:endParaRPr/>
          </a:p>
          <a:p>
            <a:pPr indent="0" lvl="0" marL="0" marR="0" rtl="0" algn="l">
              <a:lnSpc>
                <a:spcPct val="150000"/>
              </a:lnSpc>
              <a:spcBef>
                <a:spcPts val="0"/>
              </a:spcBef>
              <a:spcAft>
                <a:spcPts val="0"/>
              </a:spcAft>
              <a:buNone/>
            </a:pPr>
            <a:r>
              <a:t/>
            </a:r>
            <a:endParaRPr b="0" i="0" sz="28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rPr b="0" i="0" lang="pt-BR" sz="2800" u="none" cap="none" strike="noStrike">
                <a:solidFill>
                  <a:srgbClr val="1A3C7C"/>
                </a:solidFill>
                <a:latin typeface="Helvetica Neue"/>
                <a:ea typeface="Helvetica Neue"/>
                <a:cs typeface="Helvetica Neue"/>
                <a:sym typeface="Helvetica Neue"/>
              </a:rPr>
              <a:t>Despite a political climate in which officials denied industrial policy and aimed at curtail state intervention in markets</a:t>
            </a:r>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cxnSp>
        <p:nvCxnSpPr>
          <p:cNvPr id="117" name="Google Shape;117;p6"/>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7"/>
          <p:cNvSpPr txBox="1"/>
          <p:nvPr>
            <p:ph type="title"/>
          </p:nvPr>
        </p:nvSpPr>
        <p:spPr>
          <a:xfrm>
            <a:off x="941862" y="-19222"/>
            <a:ext cx="10741984"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5400"/>
              <a:buFont typeface="Twentieth Century"/>
              <a:buNone/>
            </a:pPr>
            <a:r>
              <a:rPr b="1" lang="pt-BR" sz="5100">
                <a:solidFill>
                  <a:srgbClr val="002F6D"/>
                </a:solidFill>
                <a:latin typeface="Helvetica Neue"/>
                <a:ea typeface="Helvetica Neue"/>
                <a:cs typeface="Helvetica Neue"/>
                <a:sym typeface="Helvetica Neue"/>
              </a:rPr>
              <a:t>The context</a:t>
            </a:r>
            <a:endParaRPr b="1" sz="5100">
              <a:solidFill>
                <a:srgbClr val="002F6D"/>
              </a:solidFill>
              <a:latin typeface="Helvetica Neue"/>
              <a:ea typeface="Helvetica Neue"/>
              <a:cs typeface="Helvetica Neue"/>
              <a:sym typeface="Helvetica Neue"/>
            </a:endParaRPr>
          </a:p>
        </p:txBody>
      </p:sp>
      <p:sp>
        <p:nvSpPr>
          <p:cNvPr id="123" name="Google Shape;123;p7"/>
          <p:cNvSpPr txBox="1"/>
          <p:nvPr/>
        </p:nvSpPr>
        <p:spPr>
          <a:xfrm>
            <a:off x="1094125" y="1306478"/>
            <a:ext cx="4089641" cy="5542767"/>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Liberalization followed decades of direct state intervention via state-owned firms, protectionism, and weakened corporatism (sanctioned price controls and trusts)</a:t>
            </a:r>
            <a:endParaRPr/>
          </a:p>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cxnSp>
        <p:nvCxnSpPr>
          <p:cNvPr id="124" name="Google Shape;124;p7"/>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pic>
        <p:nvPicPr>
          <p:cNvPr descr="A hand holding a machine with a label&#10;&#10;AI-generated content may be incorrect." id="125" name="Google Shape;125;p7"/>
          <p:cNvPicPr preferRelativeResize="0"/>
          <p:nvPr/>
        </p:nvPicPr>
        <p:blipFill rotWithShape="1">
          <a:blip r:embed="rId3">
            <a:alphaModFix/>
          </a:blip>
          <a:srcRect b="0" l="0" r="0" t="0"/>
          <a:stretch/>
        </p:blipFill>
        <p:spPr>
          <a:xfrm>
            <a:off x="5439691" y="1564896"/>
            <a:ext cx="6736991" cy="4060652"/>
          </a:xfrm>
          <a:prstGeom prst="rect">
            <a:avLst/>
          </a:prstGeom>
          <a:noFill/>
          <a:ln>
            <a:noFill/>
          </a:ln>
        </p:spPr>
      </p:pic>
      <p:sp>
        <p:nvSpPr>
          <p:cNvPr id="126" name="Google Shape;126;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8"/>
          <p:cNvSpPr txBox="1"/>
          <p:nvPr>
            <p:ph type="title"/>
          </p:nvPr>
        </p:nvSpPr>
        <p:spPr>
          <a:xfrm>
            <a:off x="941862" y="-19222"/>
            <a:ext cx="10741984"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5400"/>
              <a:buFont typeface="Twentieth Century"/>
              <a:buNone/>
            </a:pPr>
            <a:r>
              <a:rPr b="1" lang="pt-BR" sz="5100">
                <a:solidFill>
                  <a:srgbClr val="002F6D"/>
                </a:solidFill>
                <a:latin typeface="Helvetica Neue"/>
                <a:ea typeface="Helvetica Neue"/>
                <a:cs typeface="Helvetica Neue"/>
                <a:sym typeface="Helvetica Neue"/>
              </a:rPr>
              <a:t>The context</a:t>
            </a:r>
            <a:endParaRPr b="1" sz="5100">
              <a:solidFill>
                <a:srgbClr val="002F6D"/>
              </a:solidFill>
              <a:latin typeface="Helvetica Neue"/>
              <a:ea typeface="Helvetica Neue"/>
              <a:cs typeface="Helvetica Neue"/>
              <a:sym typeface="Helvetica Neue"/>
            </a:endParaRPr>
          </a:p>
        </p:txBody>
      </p:sp>
      <p:sp>
        <p:nvSpPr>
          <p:cNvPr id="132" name="Google Shape;132;p8"/>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cxnSp>
        <p:nvCxnSpPr>
          <p:cNvPr id="133" name="Google Shape;133;p8"/>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sp>
        <p:nvSpPr>
          <p:cNvPr id="134" name="Google Shape;134;p8"/>
          <p:cNvSpPr txBox="1"/>
          <p:nvPr/>
        </p:nvSpPr>
        <p:spPr>
          <a:xfrm>
            <a:off x="1022580" y="1170598"/>
            <a:ext cx="4762269" cy="561339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pt-BR" sz="2200" u="none" cap="none" strike="noStrike">
                <a:solidFill>
                  <a:srgbClr val="1A3C7C"/>
                </a:solidFill>
                <a:latin typeface="Helvetica Neue"/>
                <a:ea typeface="Helvetica Neue"/>
                <a:cs typeface="Helvetica Neue"/>
                <a:sym typeface="Helvetica Neue"/>
              </a:rPr>
              <a:t>New competition legislation (1994) granting autonomy to the antitrust authority </a:t>
            </a:r>
            <a:r>
              <a:rPr b="1" i="0" lang="pt-BR" sz="2200" u="none" cap="none" strike="noStrike">
                <a:solidFill>
                  <a:srgbClr val="1A3C7C"/>
                </a:solidFill>
                <a:latin typeface="Helvetica Neue"/>
                <a:ea typeface="Helvetica Neue"/>
                <a:cs typeface="Helvetica Neue"/>
                <a:sym typeface="Helvetica Neue"/>
              </a:rPr>
              <a:t>"Administrative Council for Economic Defense”(CADE) – members appointed by the President</a:t>
            </a:r>
            <a:endParaRPr b="0" i="0" sz="22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2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rPr b="0" i="0" lang="pt-BR" sz="2200" u="none" cap="none" strike="noStrike">
                <a:solidFill>
                  <a:srgbClr val="1A3C7C"/>
                </a:solidFill>
                <a:latin typeface="Helvetica Neue"/>
                <a:ea typeface="Helvetica Neue"/>
                <a:cs typeface="Helvetica Neue"/>
                <a:sym typeface="Helvetica Neue"/>
              </a:rPr>
              <a:t>Aims at “strengthening the competition culture”: promoting market competition as part of inflation control </a:t>
            </a:r>
            <a:endParaRPr/>
          </a:p>
        </p:txBody>
      </p:sp>
      <p:pic>
        <p:nvPicPr>
          <p:cNvPr descr="A person in a suit and tie&#10;&#10;AI-generated content may be incorrect." id="135" name="Google Shape;135;p8"/>
          <p:cNvPicPr preferRelativeResize="0"/>
          <p:nvPr/>
        </p:nvPicPr>
        <p:blipFill rotWithShape="1">
          <a:blip r:embed="rId3">
            <a:alphaModFix/>
          </a:blip>
          <a:srcRect b="0" l="0" r="0" t="0"/>
          <a:stretch/>
        </p:blipFill>
        <p:spPr>
          <a:xfrm>
            <a:off x="6123416" y="1177269"/>
            <a:ext cx="6068584" cy="4169983"/>
          </a:xfrm>
          <a:prstGeom prst="rect">
            <a:avLst/>
          </a:prstGeom>
          <a:noFill/>
          <a:ln>
            <a:noFill/>
          </a:ln>
        </p:spPr>
      </p:pic>
      <p:sp>
        <p:nvSpPr>
          <p:cNvPr id="136" name="Google Shape;136;p8"/>
          <p:cNvSpPr txBox="1"/>
          <p:nvPr/>
        </p:nvSpPr>
        <p:spPr>
          <a:xfrm>
            <a:off x="6089374" y="5667480"/>
            <a:ext cx="6102626"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pt-BR" sz="1800" u="none" cap="none" strike="noStrike">
                <a:solidFill>
                  <a:srgbClr val="000000"/>
                </a:solidFill>
                <a:latin typeface="Helvetica Neue"/>
                <a:ea typeface="Helvetica Neue"/>
                <a:cs typeface="Helvetica Neue"/>
                <a:sym typeface="Helvetica Neue"/>
              </a:rPr>
              <a:t>"The best industrial policy is to have no industrial policy.” </a:t>
            </a:r>
            <a:r>
              <a:rPr b="1" i="0" lang="pt-BR" sz="1800" u="none" cap="none" strike="noStrike">
                <a:solidFill>
                  <a:srgbClr val="000000"/>
                </a:solidFill>
                <a:latin typeface="Helvetica Neue"/>
                <a:ea typeface="Helvetica Neue"/>
                <a:cs typeface="Helvetica Neue"/>
                <a:sym typeface="Helvetica Neue"/>
              </a:rPr>
              <a:t>(Malan, Minister of Finance)</a:t>
            </a:r>
            <a:endParaRPr b="0" i="0" sz="1800" u="none" cap="none" strike="noStrike">
              <a:solidFill>
                <a:srgbClr val="000000"/>
              </a:solidFill>
              <a:latin typeface="Helvetica Neue"/>
              <a:ea typeface="Helvetica Neue"/>
              <a:cs typeface="Helvetica Neue"/>
              <a:sym typeface="Helvetica Neue"/>
            </a:endParaRPr>
          </a:p>
        </p:txBody>
      </p:sp>
      <p:sp>
        <p:nvSpPr>
          <p:cNvPr id="137" name="Google Shape;137;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descr="Steel rebar" id="142" name="Google Shape;142;p9"/>
          <p:cNvPicPr preferRelativeResize="0"/>
          <p:nvPr/>
        </p:nvPicPr>
        <p:blipFill rotWithShape="1">
          <a:blip r:embed="rId3">
            <a:alphaModFix amt="20000"/>
          </a:blip>
          <a:srcRect b="0" l="0" r="0" t="0"/>
          <a:stretch/>
        </p:blipFill>
        <p:spPr>
          <a:xfrm>
            <a:off x="0" y="-1"/>
            <a:ext cx="12192000" cy="8112125"/>
          </a:xfrm>
          <a:prstGeom prst="rect">
            <a:avLst/>
          </a:prstGeom>
          <a:noFill/>
          <a:ln>
            <a:noFill/>
          </a:ln>
        </p:spPr>
      </p:pic>
      <p:sp>
        <p:nvSpPr>
          <p:cNvPr id="143" name="Google Shape;143;p9"/>
          <p:cNvSpPr txBox="1"/>
          <p:nvPr>
            <p:ph type="title"/>
          </p:nvPr>
        </p:nvSpPr>
        <p:spPr>
          <a:xfrm>
            <a:off x="941862" y="-19222"/>
            <a:ext cx="10741984"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2F6D"/>
              </a:buClr>
              <a:buSzPts val="5400"/>
              <a:buFont typeface="Twentieth Century"/>
              <a:buNone/>
            </a:pPr>
            <a:r>
              <a:rPr b="1" lang="pt-BR" sz="5100">
                <a:solidFill>
                  <a:srgbClr val="002F6D"/>
                </a:solidFill>
                <a:latin typeface="Helvetica Neue"/>
                <a:ea typeface="Helvetica Neue"/>
                <a:cs typeface="Helvetica Neue"/>
                <a:sym typeface="Helvetica Neue"/>
              </a:rPr>
              <a:t>The rebars of discord</a:t>
            </a:r>
            <a:endParaRPr b="1" sz="5100">
              <a:solidFill>
                <a:srgbClr val="002F6D"/>
              </a:solidFill>
              <a:latin typeface="Helvetica Neue"/>
              <a:ea typeface="Helvetica Neue"/>
              <a:cs typeface="Helvetica Neue"/>
              <a:sym typeface="Helvetica Neue"/>
            </a:endParaRPr>
          </a:p>
        </p:txBody>
      </p:sp>
      <p:sp>
        <p:nvSpPr>
          <p:cNvPr id="144" name="Google Shape;144;p9"/>
          <p:cNvSpPr txBox="1"/>
          <p:nvPr/>
        </p:nvSpPr>
        <p:spPr>
          <a:xfrm>
            <a:off x="4686679" y="1176085"/>
            <a:ext cx="7766283" cy="2551088"/>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t/>
            </a:r>
            <a:endParaRPr b="0" i="0" sz="2800" u="none" cap="none" strike="noStrike">
              <a:solidFill>
                <a:srgbClr val="1A3C7C"/>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800" u="none" cap="none" strike="noStrike">
              <a:solidFill>
                <a:srgbClr val="002F6D"/>
              </a:solidFill>
              <a:latin typeface="Helvetica Neue"/>
              <a:ea typeface="Helvetica Neue"/>
              <a:cs typeface="Helvetica Neue"/>
              <a:sym typeface="Helvetica Neue"/>
            </a:endParaRPr>
          </a:p>
        </p:txBody>
      </p:sp>
      <p:cxnSp>
        <p:nvCxnSpPr>
          <p:cNvPr id="145" name="Google Shape;145;p9"/>
          <p:cNvCxnSpPr/>
          <p:nvPr/>
        </p:nvCxnSpPr>
        <p:spPr>
          <a:xfrm flipH="1">
            <a:off x="789600" y="-14850"/>
            <a:ext cx="48600" cy="6887700"/>
          </a:xfrm>
          <a:prstGeom prst="straightConnector1">
            <a:avLst/>
          </a:prstGeom>
          <a:noFill/>
          <a:ln cap="flat" cmpd="sng" w="9525">
            <a:solidFill>
              <a:srgbClr val="B7B7B7"/>
            </a:solidFill>
            <a:prstDash val="solid"/>
            <a:round/>
            <a:headEnd len="sm" w="sm" type="none"/>
            <a:tailEnd len="sm" w="sm" type="none"/>
          </a:ln>
        </p:spPr>
      </p:cxnSp>
      <p:sp>
        <p:nvSpPr>
          <p:cNvPr id="146" name="Google Shape;146;p9"/>
          <p:cNvSpPr txBox="1"/>
          <p:nvPr/>
        </p:nvSpPr>
        <p:spPr>
          <a:xfrm>
            <a:off x="1022580" y="1306478"/>
            <a:ext cx="10612666" cy="611532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Acquisition of Korf GmbH by Brazil's Gerdau Group: vertical and horizontal integration</a:t>
            </a:r>
            <a:endParaRPr/>
          </a:p>
          <a:p>
            <a:pPr indent="0" lvl="0" marL="0" marR="0" rtl="0" algn="l">
              <a:lnSpc>
                <a:spcPct val="150000"/>
              </a:lnSpc>
              <a:spcBef>
                <a:spcPts val="0"/>
              </a:spcBef>
              <a:spcAft>
                <a:spcPts val="0"/>
              </a:spcAft>
              <a:buNone/>
            </a:pPr>
            <a:r>
              <a:t/>
            </a:r>
            <a:endParaRPr b="0" i="0" sz="24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The vertical integration merger involving technology, commercial, and pig iron production companies was unanimously approved</a:t>
            </a:r>
            <a:endParaRPr/>
          </a:p>
          <a:p>
            <a:pPr indent="0" lvl="0" marL="0" marR="0" rtl="0" algn="l">
              <a:lnSpc>
                <a:spcPct val="150000"/>
              </a:lnSpc>
              <a:spcBef>
                <a:spcPts val="0"/>
              </a:spcBef>
              <a:spcAft>
                <a:spcPts val="0"/>
              </a:spcAft>
              <a:buNone/>
            </a:pPr>
            <a:r>
              <a:t/>
            </a:r>
            <a:endParaRPr b="0" i="0" sz="24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rPr b="0" i="0" lang="pt-BR" sz="2400" u="none" cap="none" strike="noStrike">
                <a:solidFill>
                  <a:srgbClr val="1A3C7C"/>
                </a:solidFill>
                <a:latin typeface="Helvetica Neue"/>
                <a:ea typeface="Helvetica Neue"/>
                <a:cs typeface="Helvetica Neue"/>
                <a:sym typeface="Helvetica Neue"/>
              </a:rPr>
              <a:t>The primary contention centered on the steel rebar market - Korf’s core business in Brazil - where Gerdau's acquisition would give it nearly 50% market share</a:t>
            </a:r>
            <a:endParaRPr/>
          </a:p>
          <a:p>
            <a:pPr indent="0" lvl="0" marL="0" marR="0" rtl="0" algn="l">
              <a:lnSpc>
                <a:spcPct val="150000"/>
              </a:lnSpc>
              <a:spcBef>
                <a:spcPts val="0"/>
              </a:spcBef>
              <a:spcAft>
                <a:spcPts val="0"/>
              </a:spcAft>
              <a:buNone/>
            </a:pPr>
            <a:r>
              <a:t/>
            </a:r>
            <a:endParaRPr b="0" i="0" sz="2400" u="none" cap="none" strike="noStrike">
              <a:solidFill>
                <a:srgbClr val="1A3C7C"/>
              </a:solidFill>
              <a:latin typeface="Helvetica Neue"/>
              <a:ea typeface="Helvetica Neue"/>
              <a:cs typeface="Helvetica Neue"/>
              <a:sym typeface="Helvetica Neue"/>
            </a:endParaRPr>
          </a:p>
          <a:p>
            <a:pPr indent="0" lvl="0" marL="0" marR="0" rtl="0" algn="l">
              <a:lnSpc>
                <a:spcPct val="150000"/>
              </a:lnSpc>
              <a:spcBef>
                <a:spcPts val="0"/>
              </a:spcBef>
              <a:spcAft>
                <a:spcPts val="0"/>
              </a:spcAft>
              <a:buNone/>
            </a:pPr>
            <a:r>
              <a:t/>
            </a:r>
            <a:endParaRPr b="0" i="0" sz="2400" u="none" cap="none" strike="noStrike">
              <a:solidFill>
                <a:srgbClr val="1A3C7C"/>
              </a:solidFill>
              <a:latin typeface="Helvetica Neue"/>
              <a:ea typeface="Helvetica Neue"/>
              <a:cs typeface="Helvetica Neue"/>
              <a:sym typeface="Helvetica Neue"/>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Azul Quente">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