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Playfair Display"/>
      <p:regular r:id="rId16"/>
      <p:bold r:id="rId17"/>
      <p:italic r:id="rId18"/>
      <p:boldItalic r:id="rId19"/>
    </p:embeddedFont>
    <p:embeddedFont>
      <p:font typeface="Lato"/>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11" Type="http://schemas.openxmlformats.org/officeDocument/2006/relationships/slide" Target="slides/slide6.xml"/><Relationship Id="rId22" Type="http://schemas.openxmlformats.org/officeDocument/2006/relationships/font" Target="fonts/Lato-italic.fntdata"/><Relationship Id="rId10" Type="http://schemas.openxmlformats.org/officeDocument/2006/relationships/slide" Target="slides/slide5.xml"/><Relationship Id="rId21" Type="http://schemas.openxmlformats.org/officeDocument/2006/relationships/font" Target="fonts/Lato-bold.fntdata"/><Relationship Id="rId13" Type="http://schemas.openxmlformats.org/officeDocument/2006/relationships/slide" Target="slides/slide8.xml"/><Relationship Id="rId12" Type="http://schemas.openxmlformats.org/officeDocument/2006/relationships/slide" Target="slides/slide7.xml"/><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layfairDisplay-bold.fntdata"/><Relationship Id="rId16" Type="http://schemas.openxmlformats.org/officeDocument/2006/relationships/font" Target="fonts/PlayfairDisplay-regular.fntdata"/><Relationship Id="rId5" Type="http://schemas.openxmlformats.org/officeDocument/2006/relationships/notesMaster" Target="notesMasters/notesMaster1.xml"/><Relationship Id="rId19" Type="http://schemas.openxmlformats.org/officeDocument/2006/relationships/font" Target="fonts/PlayfairDisplay-boldItalic.fntdata"/><Relationship Id="rId6" Type="http://schemas.openxmlformats.org/officeDocument/2006/relationships/slide" Target="slides/slide1.xml"/><Relationship Id="rId18" Type="http://schemas.openxmlformats.org/officeDocument/2006/relationships/font" Target="fonts/PlayfairDisplay-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60a3a8ef2b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60a3a8ef2b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pt-BR" sz="1800">
                <a:solidFill>
                  <a:srgbClr val="5E696C"/>
                </a:solidFill>
                <a:latin typeface="Lato"/>
                <a:ea typeface="Lato"/>
                <a:cs typeface="Lato"/>
                <a:sym typeface="Lato"/>
              </a:rPr>
              <a:t>ainda ttem coisa para continuar nessa dicussão da literatura de CC e na outra literatura de Empresariado como ator político em vários outros perípsps</a:t>
            </a:r>
            <a:endParaRPr sz="1800">
              <a:solidFill>
                <a:srgbClr val="5E696C"/>
              </a:solidFill>
              <a:latin typeface="Lato"/>
              <a:ea typeface="Lato"/>
              <a:cs typeface="Lato"/>
              <a:sym typeface="Lato"/>
            </a:endParaRPr>
          </a:p>
          <a:p>
            <a:pPr indent="0" lvl="0" marL="0" rtl="0" algn="l">
              <a:spcBef>
                <a:spcPts val="120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60a3a8ef2b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60a3a8ef2b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60a3a8ef2b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60a3a8ef2b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60a3a8ef2b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60a3a8ef2b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pt-BR" sz="1800">
                <a:solidFill>
                  <a:srgbClr val="5E696C"/>
                </a:solidFill>
                <a:latin typeface="Lato"/>
                <a:ea typeface="Lato"/>
                <a:cs typeface="Lato"/>
                <a:sym typeface="Lato"/>
              </a:rPr>
              <a:t>Falar da possibildiade de uma 6a onda - sem isso de força</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Clr>
                <a:schemeClr val="dk1"/>
              </a:buClr>
              <a:buSzPts val="1100"/>
              <a:buFont typeface="Arial"/>
              <a:buNone/>
            </a:pPr>
            <a:r>
              <a:rPr lang="pt-BR" sz="1800">
                <a:solidFill>
                  <a:srgbClr val="5E696C"/>
                </a:solidFill>
                <a:latin typeface="Lato"/>
                <a:ea typeface="Lato"/>
                <a:cs typeface="Lato"/>
                <a:sym typeface="Lato"/>
              </a:rPr>
              <a:t>Carvalho - Não importa</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Clr>
                <a:schemeClr val="dk1"/>
              </a:buClr>
              <a:buSzPts val="1100"/>
              <a:buFont typeface="Arial"/>
              <a:buNone/>
            </a:pPr>
            <a:r>
              <a:rPr lang="pt-BR" sz="1800">
                <a:solidFill>
                  <a:srgbClr val="5E696C"/>
                </a:solidFill>
                <a:latin typeface="Lato"/>
                <a:ea typeface="Lato"/>
                <a:cs typeface="Lato"/>
                <a:sym typeface="Lato"/>
              </a:rPr>
              <a:t>Singer - Fraco</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Boito - Não importa</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Vereta-Nahoum</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Aguiar e Micussi</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Herscovili</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Clr>
                <a:schemeClr val="dk1"/>
              </a:buClr>
              <a:buSzPts val="1100"/>
              <a:buFont typeface="Arial"/>
              <a:buNone/>
            </a:pPr>
            <a:r>
              <a:rPr lang="pt-BR" sz="1800">
                <a:solidFill>
                  <a:srgbClr val="5E696C"/>
                </a:solidFill>
                <a:latin typeface="Lato"/>
                <a:ea typeface="Lato"/>
                <a:cs typeface="Lato"/>
                <a:sym typeface="Lato"/>
              </a:rPr>
              <a:t>Costanzo…</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Clr>
                <a:schemeClr val="dk1"/>
              </a:buClr>
              <a:buSzPts val="1100"/>
              <a:buFont typeface="Arial"/>
              <a:buNone/>
            </a:pPr>
            <a:r>
              <a:rPr lang="pt-BR" sz="1800">
                <a:solidFill>
                  <a:srgbClr val="5E696C"/>
                </a:solidFill>
                <a:latin typeface="Lato"/>
                <a:ea typeface="Lato"/>
                <a:cs typeface="Lato"/>
                <a:sym typeface="Lato"/>
              </a:rPr>
              <a:t>Comparative Capitalism - Fortes</a:t>
            </a:r>
            <a:endParaRPr sz="1800">
              <a:solidFill>
                <a:srgbClr val="5E696C"/>
              </a:solidFill>
              <a:latin typeface="Lato"/>
              <a:ea typeface="Lato"/>
              <a:cs typeface="Lato"/>
              <a:sym typeface="Lato"/>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1e58240484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1e58240484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pt-BR" sz="1800">
                <a:solidFill>
                  <a:srgbClr val="5E696C"/>
                </a:solidFill>
                <a:latin typeface="Lato"/>
                <a:ea typeface="Lato"/>
                <a:cs typeface="Lato"/>
                <a:sym typeface="Lato"/>
              </a:rPr>
              <a:t>Falar da possibildiade de uma 6a onda - sem isso de força</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Carvalho - Não importa</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Singer - Fraco</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Boito - Não importa</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Vereta-Nahoum</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Aguiar e Micussi</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Herscovili</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Costanzo…</a:t>
            </a:r>
            <a:endParaRPr sz="1800">
              <a:solidFill>
                <a:srgbClr val="5E696C"/>
              </a:solidFill>
              <a:latin typeface="Lato"/>
              <a:ea typeface="Lato"/>
              <a:cs typeface="Lato"/>
              <a:sym typeface="Lato"/>
            </a:endParaRPr>
          </a:p>
          <a:p>
            <a:pPr indent="0" lvl="0" marL="0" rtl="0" algn="l">
              <a:lnSpc>
                <a:spcPct val="115000"/>
              </a:lnSpc>
              <a:spcBef>
                <a:spcPts val="1200"/>
              </a:spcBef>
              <a:spcAft>
                <a:spcPts val="0"/>
              </a:spcAft>
              <a:buNone/>
            </a:pPr>
            <a:r>
              <a:rPr lang="pt-BR" sz="1800">
                <a:solidFill>
                  <a:srgbClr val="5E696C"/>
                </a:solidFill>
                <a:latin typeface="Lato"/>
                <a:ea typeface="Lato"/>
                <a:cs typeface="Lato"/>
                <a:sym typeface="Lato"/>
              </a:rPr>
              <a:t>Comparative Capitalism - Fortes</a:t>
            </a:r>
            <a:endParaRPr sz="1800">
              <a:solidFill>
                <a:srgbClr val="5E696C"/>
              </a:solidFill>
              <a:latin typeface="Lato"/>
              <a:ea typeface="Lato"/>
              <a:cs typeface="Lato"/>
              <a:sym typeface="Lato"/>
            </a:endParaRPr>
          </a:p>
          <a:p>
            <a:pPr indent="0" lvl="0" marL="0" rtl="0" algn="l">
              <a:spcBef>
                <a:spcPts val="12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60a3a8ef2b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260a3a8ef2b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260a3a8ef2b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260a3a8ef2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60a3a8ef2b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60a3a8ef2b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pt-BR"/>
              <a:t>No entanto, temos uma questão anterior com a interpretação dos teztos das condas coo um todo.</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60a3a8ef2b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260a3a8ef2b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pt-BR"/>
              <a:t>Atitudes Empresariais</a:t>
            </a:r>
            <a:endParaRPr/>
          </a:p>
        </p:txBody>
      </p:sp>
      <p:sp>
        <p:nvSpPr>
          <p:cNvPr id="60" name="Google Shape;60;p13"/>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fontScale="55000" lnSpcReduction="20000"/>
          </a:bodyPr>
          <a:lstStyle/>
          <a:p>
            <a:pPr indent="0" lvl="0" marL="0" rtl="0" algn="ctr">
              <a:spcBef>
                <a:spcPts val="0"/>
              </a:spcBef>
              <a:spcAft>
                <a:spcPts val="0"/>
              </a:spcAft>
              <a:buNone/>
            </a:pPr>
            <a:r>
              <a:rPr lang="pt-BR" sz="3250">
                <a:latin typeface="Lato"/>
                <a:ea typeface="Lato"/>
                <a:cs typeface="Lato"/>
                <a:sym typeface="Lato"/>
              </a:rPr>
              <a:t>I Seminário KRISIS</a:t>
            </a:r>
            <a:endParaRPr sz="3250">
              <a:latin typeface="Lato"/>
              <a:ea typeface="Lato"/>
              <a:cs typeface="Lato"/>
              <a:sym typeface="Lato"/>
            </a:endParaRPr>
          </a:p>
          <a:p>
            <a:pPr indent="0" lvl="0" marL="0" rtl="0" algn="ctr">
              <a:spcBef>
                <a:spcPts val="0"/>
              </a:spcBef>
              <a:spcAft>
                <a:spcPts val="0"/>
              </a:spcAft>
              <a:buNone/>
            </a:pPr>
            <a:r>
              <a:rPr lang="pt-BR" sz="4044">
                <a:latin typeface="Lato"/>
                <a:ea typeface="Lato"/>
                <a:cs typeface="Lato"/>
                <a:sym typeface="Lato"/>
              </a:rPr>
              <a:t>Tales Mançano</a:t>
            </a:r>
            <a:endParaRPr sz="4044">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2"/>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Onde queremos chegar com isso?</a:t>
            </a:r>
            <a:r>
              <a:rPr lang="pt-BR"/>
              <a:t> </a:t>
            </a:r>
            <a:endParaRPr/>
          </a:p>
        </p:txBody>
      </p:sp>
      <p:sp>
        <p:nvSpPr>
          <p:cNvPr id="114" name="Google Shape;114;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pt-BR"/>
              <a:t>A partir desse legado teórico em que as coalizões de classe e as frações de classe são fundamentais pra compreender os regimes políticos, ou os  “Social Blocs” que sustentam os Growth Models, onde entram essas grandes empresas de origem brasileira altamente internacionalizados? Considerando que são uma novidade  em relação as frações de empresariado industrial. </a:t>
            </a:r>
            <a:endParaRPr/>
          </a:p>
          <a:p>
            <a:pPr indent="0" lvl="0" marL="0" rtl="0" algn="l">
              <a:spcBef>
                <a:spcPts val="1200"/>
              </a:spcBef>
              <a:spcAft>
                <a:spcPts val="0"/>
              </a:spcAft>
              <a:buNone/>
            </a:pPr>
            <a:r>
              <a:rPr lang="pt-BR"/>
              <a:t>O capital externo tem uma atitude especifica, os industriais tem uma atitude específica, o capital nacional tem uma atitude específica, e as empresas de origem brasileira altamente institucionalizada? Pois elas tem tido participação muito relevante em termos de atitudes políticas (JBS, Ambev, Gerdau, Braskem). </a:t>
            </a:r>
            <a:endParaRPr/>
          </a:p>
          <a:p>
            <a:pPr indent="0" lvl="0" marL="0" rtl="0" algn="l">
              <a:spcBef>
                <a:spcPts val="1200"/>
              </a:spcBef>
              <a:spcAft>
                <a:spcPts val="1200"/>
              </a:spcAft>
              <a:buNone/>
            </a:pPr>
            <a:r>
              <a:rPr lang="pt-BR"/>
              <a:t>Espero poder esboçar uma resposta pra essas questões  a partir da parte empírica da minha pesquisa cuja analise deve estar em estágio avançado ao fim do semestre.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Introdução e objetivos</a:t>
            </a:r>
            <a:endParaRPr/>
          </a:p>
          <a:p>
            <a:pPr indent="0" lvl="0" marL="0" rtl="0" algn="l">
              <a:spcBef>
                <a:spcPts val="0"/>
              </a:spcBef>
              <a:spcAft>
                <a:spcPts val="0"/>
              </a:spcAft>
              <a:buNone/>
            </a:pPr>
            <a:r>
              <a:t/>
            </a:r>
            <a:endParaRPr/>
          </a:p>
        </p:txBody>
      </p:sp>
      <p:sp>
        <p:nvSpPr>
          <p:cNvPr id="66" name="Google Shape;6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pt-BR"/>
              <a:t>Analisar as atitudes políticas da Ambev, Braskem, Gerdau e JBS ao longo da internacionalização das empresas</a:t>
            </a:r>
            <a:endParaRPr/>
          </a:p>
          <a:p>
            <a:pPr indent="0" lvl="0" marL="0" rtl="0" algn="l">
              <a:spcBef>
                <a:spcPts val="1200"/>
              </a:spcBef>
              <a:spcAft>
                <a:spcPts val="0"/>
              </a:spcAft>
              <a:buNone/>
            </a:pPr>
            <a:r>
              <a:rPr lang="pt-BR"/>
              <a:t>Revisão de literatura de 3 campos: </a:t>
            </a:r>
            <a:endParaRPr/>
          </a:p>
          <a:p>
            <a:pPr indent="0" lvl="0" marL="0" rtl="0" algn="l">
              <a:spcBef>
                <a:spcPts val="1200"/>
              </a:spcBef>
              <a:spcAft>
                <a:spcPts val="0"/>
              </a:spcAft>
              <a:buNone/>
            </a:pPr>
            <a:r>
              <a:rPr lang="pt-BR"/>
              <a:t>1. “Empresariado enquanto Ator Político no Brasil”; </a:t>
            </a:r>
            <a:endParaRPr/>
          </a:p>
          <a:p>
            <a:pPr indent="0" lvl="0" marL="0" rtl="0" algn="l">
              <a:spcBef>
                <a:spcPts val="1200"/>
              </a:spcBef>
              <a:spcAft>
                <a:spcPts val="0"/>
              </a:spcAft>
              <a:buNone/>
            </a:pPr>
            <a:r>
              <a:rPr lang="pt-BR"/>
              <a:t>2. “International Business e Modelos de Internacionalização</a:t>
            </a:r>
            <a:r>
              <a:rPr lang="pt-BR"/>
              <a:t>”; </a:t>
            </a:r>
            <a:endParaRPr/>
          </a:p>
          <a:p>
            <a:pPr indent="0" lvl="0" marL="0" rtl="0" algn="l">
              <a:spcBef>
                <a:spcPts val="1200"/>
              </a:spcBef>
              <a:spcAft>
                <a:spcPts val="0"/>
              </a:spcAft>
              <a:buNone/>
            </a:pPr>
            <a:r>
              <a:rPr lang="pt-BR"/>
              <a:t>3. “Comparative Capitalism: VoC and the Growth Models Perspective”.</a:t>
            </a:r>
            <a:endParaRPr/>
          </a:p>
          <a:p>
            <a:pPr indent="0" lvl="0" marL="0" rtl="0" algn="l">
              <a:spcBef>
                <a:spcPts val="1200"/>
              </a:spcBef>
              <a:spcAft>
                <a:spcPts val="1200"/>
              </a:spcAft>
              <a:buNone/>
            </a:pPr>
            <a:r>
              <a:rPr lang="pt-BR"/>
              <a:t>Pesquisa por declarações no Jornal Folha de S.Paulo, nos Relatórios Anuais e outras literaturas </a:t>
            </a:r>
            <a:r>
              <a:rPr lang="pt-BR"/>
              <a:t>jornalísticas</a:t>
            </a:r>
            <a:r>
              <a:rPr lang="pt-BR"/>
              <a:t> (+ renovação em tramitação para dados parlamentares).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Recorte do texto apresentado</a:t>
            </a:r>
            <a:endParaRPr/>
          </a:p>
        </p:txBody>
      </p:sp>
      <p:sp>
        <p:nvSpPr>
          <p:cNvPr id="72" name="Google Shape;72;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No texto apresentado para o </a:t>
            </a:r>
            <a:r>
              <a:rPr b="1" lang="pt-BR"/>
              <a:t>I Seminário KRISIS</a:t>
            </a:r>
            <a:r>
              <a:rPr lang="pt-BR"/>
              <a:t> traz uma revisão da literatura sobre o “Capitalismo Comparado” e “Empresariado como Ator político”. </a:t>
            </a:r>
            <a:r>
              <a:rPr lang="pt-BR"/>
              <a:t>Buscamos</a:t>
            </a:r>
            <a:r>
              <a:rPr lang="pt-BR"/>
              <a:t> estabelecer algumas </a:t>
            </a:r>
            <a:r>
              <a:rPr lang="pt-BR"/>
              <a:t>conexões entre os Regimes de Crescimento e o lugar dos "Social Blocs" no suporte a determinado regime, e, especificamente, o lugar das empresas internacionalizadas nesses Social Blocs.</a:t>
            </a:r>
            <a:endParaRPr/>
          </a:p>
          <a:p>
            <a:pPr indent="0" lvl="0" marL="0" rtl="0" algn="l">
              <a:spcBef>
                <a:spcPts val="1200"/>
              </a:spcBef>
              <a:spcAft>
                <a:spcPts val="1200"/>
              </a:spcAft>
              <a:buNone/>
            </a:pPr>
            <a:r>
              <a:rPr lang="pt-BR"/>
              <a:t>Na segunda parte, fazemos um resgate de uma literatura da década de 1950 e 1960 que pensa o papel do empresariado no Brasil. </a:t>
            </a:r>
            <a:r>
              <a:rPr lang="pt-BR"/>
              <a:t>Mancuso (2007) traz uma leitura das ondas de estudos sobre </a:t>
            </a:r>
            <a:r>
              <a:rPr lang="pt-BR"/>
              <a:t>empresariado no Brasil em que, segundo a leitura dele, as ondas se opõem entre </a:t>
            </a:r>
            <a:r>
              <a:rPr lang="pt-BR"/>
              <a:t> interpretações de empresariado como ator forte ou fraco.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O que tinha a ambição de fazer…</a:t>
            </a:r>
            <a:endParaRPr/>
          </a:p>
        </p:txBody>
      </p:sp>
      <p:sp>
        <p:nvSpPr>
          <p:cNvPr id="78" name="Google Shape;78;p16"/>
          <p:cNvSpPr txBox="1"/>
          <p:nvPr>
            <p:ph idx="1" type="body"/>
          </p:nvPr>
        </p:nvSpPr>
        <p:spPr>
          <a:xfrm>
            <a:off x="311700" y="1152475"/>
            <a:ext cx="8520600" cy="389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Trazer para um debate mais </a:t>
            </a:r>
            <a:r>
              <a:rPr lang="pt-BR"/>
              <a:t>contemporâneo</a:t>
            </a:r>
            <a:r>
              <a:rPr lang="pt-BR"/>
              <a:t> do empresariado no Brasil</a:t>
            </a:r>
            <a:endParaRPr/>
          </a:p>
          <a:p>
            <a:pPr indent="0" lvl="0" marL="0" rtl="0" algn="l">
              <a:spcBef>
                <a:spcPts val="1200"/>
              </a:spcBef>
              <a:spcAft>
                <a:spcPts val="0"/>
              </a:spcAft>
              <a:buNone/>
            </a:pPr>
            <a:r>
              <a:rPr lang="pt-BR"/>
              <a:t>Ficamos restritos, às duas primeiras ondas na revisão realizada, mas até 2007 </a:t>
            </a:r>
            <a:r>
              <a:rPr lang="pt-BR"/>
              <a:t>tínhamos</a:t>
            </a:r>
            <a:r>
              <a:rPr lang="pt-BR"/>
              <a:t> ao menos  5 ondas de estudo sobre o empresariado. </a:t>
            </a:r>
            <a:endParaRPr/>
          </a:p>
          <a:p>
            <a:pPr indent="0" lvl="0" marL="0" rtl="0" algn="l">
              <a:spcBef>
                <a:spcPts val="1200"/>
              </a:spcBef>
              <a:spcAft>
                <a:spcPts val="1200"/>
              </a:spcAft>
              <a:buNone/>
            </a:pPr>
            <a:r>
              <a:rPr lang="pt-BR"/>
              <a:t>Para além disso, após a publicação da revisão, durante e após os governos petistas (a internacionalização de empresas, a política de fomento à industrialização, a crise do governo Dilma, o Impeachment, o Governo Temer e a </a:t>
            </a:r>
            <a:r>
              <a:rPr lang="pt-BR"/>
              <a:t>ascensão</a:t>
            </a:r>
            <a:r>
              <a:rPr lang="pt-BR"/>
              <a:t> e manutenção do governo Bolsonaro) muitos estudos </a:t>
            </a:r>
            <a:r>
              <a:rPr lang="pt-BR"/>
              <a:t>tratam</a:t>
            </a:r>
            <a:r>
              <a:rPr lang="pt-BR"/>
              <a:t> desse momento dando centralidade às atitudes políticas </a:t>
            </a:r>
            <a:r>
              <a:rPr lang="pt-BR"/>
              <a:t>empresariais</a:t>
            </a:r>
            <a:r>
              <a:rPr lang="pt-BR"/>
              <a:t>, o que poderia ser incluído e colocado em diálogo com a tradição anterior exposta, propondo um balanço geral da interpretação do lugar do empresariado industrial nesse processo dessa literatura contemporânea.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2" name="Shape 82"/>
        <p:cNvGrpSpPr/>
        <p:nvPr/>
      </p:nvGrpSpPr>
      <p:grpSpPr>
        <a:xfrm>
          <a:off x="0" y="0"/>
          <a:ext cx="0" cy="0"/>
          <a:chOff x="0" y="0"/>
          <a:chExt cx="0" cy="0"/>
        </a:xfrm>
      </p:grpSpPr>
      <p:sp>
        <p:nvSpPr>
          <p:cNvPr id="83" name="Google Shape;83;p17"/>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O que não deu tempo de fazer…</a:t>
            </a:r>
            <a:endParaRPr/>
          </a:p>
        </p:txBody>
      </p:sp>
      <p:sp>
        <p:nvSpPr>
          <p:cNvPr id="84" name="Google Shape;84;p17"/>
          <p:cNvSpPr txBox="1"/>
          <p:nvPr>
            <p:ph idx="1" type="body"/>
          </p:nvPr>
        </p:nvSpPr>
        <p:spPr>
          <a:xfrm>
            <a:off x="311700" y="1152475"/>
            <a:ext cx="8520600" cy="3895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Não conseguiria ter feito agora de toda forma… fazer com camlma no gfim do ano.</a:t>
            </a:r>
            <a:endParaRPr/>
          </a:p>
          <a:p>
            <a:pPr indent="0" lvl="0" marL="0" rtl="0" algn="l">
              <a:spcBef>
                <a:spcPts val="1200"/>
              </a:spcBef>
              <a:spcAft>
                <a:spcPts val="0"/>
              </a:spcAft>
              <a:buNone/>
            </a:pPr>
            <a:r>
              <a:rPr lang="pt-BR"/>
              <a:t>E fazer mal feito e sem tempo seria um erro, necessário mais leiraue aprofundar, comparar a perspectiva dos autores e tratar das críticds</a:t>
            </a:r>
            <a:endParaRPr/>
          </a:p>
          <a:p>
            <a:pPr indent="0" lvl="0" marL="0" rtl="0" algn="l">
              <a:spcBef>
                <a:spcPts val="1200"/>
              </a:spcBef>
              <a:spcAft>
                <a:spcPts val="1200"/>
              </a:spcAft>
              <a:buNone/>
            </a:pPr>
            <a:r>
              <a:rPr lang="pt-BR"/>
              <a:t>Singer, </a:t>
            </a:r>
            <a:r>
              <a:rPr lang="pt-BR"/>
              <a:t>Botio, Carvalho, Aguiar e Micussi</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8"/>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Crítica de Mancuso - Forte ou Fraco?</a:t>
            </a:r>
            <a:endParaRPr/>
          </a:p>
        </p:txBody>
      </p:sp>
      <p:sp>
        <p:nvSpPr>
          <p:cNvPr id="90" name="Google Shape;90;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Aprovar uma lei no Congresso Nacional é um ganho político bastante incremental, ao </a:t>
            </a:r>
            <a:r>
              <a:rPr lang="pt-BR"/>
              <a:t>passo</a:t>
            </a:r>
            <a:r>
              <a:rPr lang="pt-BR"/>
              <a:t> que a Revolução Burguesa é um parâmetro de hegemonia de poder. Além disso, a opção do empresariado em 1964 (pela ditadura militar) resultou em um </a:t>
            </a:r>
            <a:r>
              <a:rPr lang="pt-BR"/>
              <a:t>regime</a:t>
            </a:r>
            <a:r>
              <a:rPr lang="pt-BR"/>
              <a:t> fechado por quase 20 anos, enquanto a opção do empresariado industrial do Brasil contemporâneo levou ao </a:t>
            </a:r>
            <a:r>
              <a:rPr lang="pt-BR"/>
              <a:t>Impeachment</a:t>
            </a:r>
            <a:r>
              <a:rPr lang="pt-BR"/>
              <a:t>, a eleição de bolsonaro em um regime aberto por 4 anos, e o retorno no PT ao governo federal.</a:t>
            </a:r>
            <a:endParaRPr/>
          </a:p>
          <a:p>
            <a:pPr indent="0" lvl="0" marL="0" rtl="0" algn="l">
              <a:spcBef>
                <a:spcPts val="1200"/>
              </a:spcBef>
              <a:spcAft>
                <a:spcPts val="1200"/>
              </a:spcAft>
              <a:buNone/>
            </a:pPr>
            <a:r>
              <a:rPr lang="pt-BR"/>
              <a:t>O dicotomia entre empresariado forte e fraco não se sustenta</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9"/>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Diferença entre interpretações na literatura de empresariado como ator político</a:t>
            </a:r>
            <a:endParaRPr/>
          </a:p>
        </p:txBody>
      </p:sp>
      <p:sp>
        <p:nvSpPr>
          <p:cNvPr id="96" name="Google Shape;96;p19"/>
          <p:cNvSpPr txBox="1"/>
          <p:nvPr>
            <p:ph idx="1" type="body"/>
          </p:nvPr>
        </p:nvSpPr>
        <p:spPr>
          <a:xfrm>
            <a:off x="311700" y="1566300"/>
            <a:ext cx="8520600" cy="300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Singer x Boito x Carvalho </a:t>
            </a:r>
            <a:endParaRPr/>
          </a:p>
          <a:p>
            <a:pPr indent="0" lvl="0" marL="0" rtl="0" algn="l">
              <a:spcBef>
                <a:spcPts val="1200"/>
              </a:spcBef>
              <a:spcAft>
                <a:spcPts val="0"/>
              </a:spcAft>
              <a:buNone/>
            </a:pPr>
            <a:r>
              <a:rPr lang="pt-BR"/>
              <a:t>Mas e o Thiago Aguiar?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pt-BR"/>
              <a:t>Como é o mesmo modelo?</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pt-BR"/>
              <a:t>Questões geracioanis - O que é cientificamente válido?</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A leitura Mancuso: Forte ou Fraco?</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Costanzo &amp; Marino (2022) apontam um erro de interpretação que teria se originado em Diniz (que deu a ideia do artigo para Mancuso) e Boschi. Assim, seria uma interpretação equivocada essa leitura que a 3ª onda fez da 2ª onda ao considerar o empresariado fraco. </a:t>
            </a:r>
            <a:endParaRPr/>
          </a:p>
          <a:p>
            <a:pPr indent="0" lvl="0" marL="0" rtl="0" algn="l">
              <a:spcBef>
                <a:spcPts val="1200"/>
              </a:spcBef>
              <a:spcAft>
                <a:spcPts val="1200"/>
              </a:spcAft>
              <a:buNone/>
            </a:pPr>
            <a:r>
              <a:rPr lang="pt-BR"/>
              <a:t>E vamos além  para dizer que todo o argumento de Mancuso é questionável, pois, para além do erro de interpretação, argumentamos que é </a:t>
            </a:r>
            <a:r>
              <a:rPr lang="pt-BR"/>
              <a:t>difícil</a:t>
            </a:r>
            <a:r>
              <a:rPr lang="pt-BR"/>
              <a:t> comparar o sucesso político de um empresariado que te teria como </a:t>
            </a:r>
            <a:r>
              <a:rPr lang="pt-BR"/>
              <a:t>parâmetro</a:t>
            </a:r>
            <a:r>
              <a:rPr lang="pt-BR"/>
              <a:t> de </a:t>
            </a:r>
            <a:r>
              <a:rPr lang="pt-BR"/>
              <a:t>sucesso realizar a revolução burguesa, para um empresariado cujo parâmetro de força é aprovar leis que “reduzem o Custo-Brasil” no Congresso Nacional.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311700" y="391350"/>
            <a:ext cx="8520600" cy="626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pt-BR"/>
              <a:t>O que essa literatura </a:t>
            </a:r>
            <a:r>
              <a:rPr lang="pt-BR"/>
              <a:t>têm</a:t>
            </a:r>
            <a:r>
              <a:rPr lang="pt-BR"/>
              <a:t> em comum?</a:t>
            </a:r>
            <a:endParaRPr/>
          </a:p>
        </p:txBody>
      </p:sp>
      <p:sp>
        <p:nvSpPr>
          <p:cNvPr id="108" name="Google Shape;108;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pt-BR"/>
              <a:t>De social blocs a frações de classe - uma discussão comum:</a:t>
            </a:r>
            <a:endParaRPr/>
          </a:p>
          <a:p>
            <a:pPr indent="0" lvl="0" marL="457200" rtl="0" algn="l">
              <a:spcBef>
                <a:spcPts val="1200"/>
              </a:spcBef>
              <a:spcAft>
                <a:spcPts val="0"/>
              </a:spcAft>
              <a:buNone/>
            </a:pPr>
            <a:r>
              <a:rPr lang="pt-BR"/>
              <a:t>Desde James Madison nos estádos unidos do século 18</a:t>
            </a:r>
            <a:endParaRPr/>
          </a:p>
          <a:p>
            <a:pPr indent="0" lvl="0" marL="457200" rtl="0" algn="l">
              <a:spcBef>
                <a:spcPts val="1200"/>
              </a:spcBef>
              <a:spcAft>
                <a:spcPts val="0"/>
              </a:spcAft>
              <a:buNone/>
            </a:pPr>
            <a:r>
              <a:rPr lang="pt-BR"/>
              <a:t>E Karl Marx na França do Século 19.</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