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5143500" cx="9144000"/>
  <p:notesSz cx="6858000" cy="9144000"/>
  <p:embeddedFontLst>
    <p:embeddedFont>
      <p:font typeface="Montserrat"/>
      <p:regular r:id="rId22"/>
      <p:bold r:id="rId23"/>
      <p:italic r:id="rId24"/>
      <p:boldItalic r:id="rId25"/>
    </p:embeddedFont>
    <p:embeddedFont>
      <p:font typeface="Montserrat Medium"/>
      <p:regular r:id="rId26"/>
      <p:bold r:id="rId27"/>
      <p:italic r:id="rId28"/>
      <p:boldItalic r:id="rId29"/>
    </p:embeddedFont>
    <p:embeddedFont>
      <p:font typeface="Montserrat ExtraBold"/>
      <p:bold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Montserrat-regular.fntdata"/><Relationship Id="rId21" Type="http://schemas.openxmlformats.org/officeDocument/2006/relationships/slide" Target="slides/slide17.xml"/><Relationship Id="rId24" Type="http://schemas.openxmlformats.org/officeDocument/2006/relationships/font" Target="fonts/Montserrat-italic.fntdata"/><Relationship Id="rId23" Type="http://schemas.openxmlformats.org/officeDocument/2006/relationships/font" Target="fonts/Montserrat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Medium-regular.fntdata"/><Relationship Id="rId25" Type="http://schemas.openxmlformats.org/officeDocument/2006/relationships/font" Target="fonts/Montserrat-boldItalic.fntdata"/><Relationship Id="rId28" Type="http://schemas.openxmlformats.org/officeDocument/2006/relationships/font" Target="fonts/MontserratMedium-italic.fntdata"/><Relationship Id="rId27" Type="http://schemas.openxmlformats.org/officeDocument/2006/relationships/font" Target="fonts/MontserratMedium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Medium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ExtraBold-boldItalic.fntdata"/><Relationship Id="rId30" Type="http://schemas.openxmlformats.org/officeDocument/2006/relationships/font" Target="fonts/MontserratExtraBold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729023341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729023341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7f9262ee2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7f9262ee2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7f9262ee2f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7f9262ee2f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ea5fe5900c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ea5fe5900c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7f9262ee2f_0_26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7f9262ee2f_0_26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ea5fe5900c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ea5fe5900c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7f9262ee2f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7f9262ee2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7f9262ee2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7f9262ee2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7f9262ee2f_0_26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7f9262ee2f_0_26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7290233416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7290233416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729023341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729023341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Middle-income countries are, accordingly, unable to compete with lower-cost economies in simple manufacturing. However, they still lack the capacity to manufacture more sophisticated high-technology products to compete with advanced economies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ea5fe5900c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ea5fe5900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ea5fe5900c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ea5fe5900c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ea5fe5900c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ea5fe5900c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ea5fe5900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ea5fe5900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Middle-income countries are, accordingly, unable to compete with lower-cost economies in simple manufacturing. However, they still lack the capacity to manufacture more sophisticated high-technology products to compete with advanced economies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ea5fe5900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ea5fe5900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R&amp;D expenditures of upper middle-income countries in relation to GDP per capita, 2010–2017 (Note For all upper middle-income countries as defined by the World Bank with available data. Source World Development Indicators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1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2175900" y="1950100"/>
            <a:ext cx="4792200" cy="6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2044200" y="3704650"/>
            <a:ext cx="5055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/>
          <p:nvPr>
            <p:ph hasCustomPrompt="1" type="title"/>
          </p:nvPr>
        </p:nvSpPr>
        <p:spPr>
          <a:xfrm>
            <a:off x="1920750" y="1634425"/>
            <a:ext cx="5302500" cy="11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" name="Google Shape;39;p11"/>
          <p:cNvSpPr txBox="1"/>
          <p:nvPr>
            <p:ph idx="1" type="body"/>
          </p:nvPr>
        </p:nvSpPr>
        <p:spPr>
          <a:xfrm>
            <a:off x="2786550" y="3094475"/>
            <a:ext cx="3570900" cy="56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429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2pPr>
            <a:lvl3pPr indent="-3429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3pPr>
            <a:lvl4pPr indent="-3429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4pPr>
            <a:lvl5pPr indent="-3429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5pPr>
            <a:lvl6pPr indent="-3429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6pPr>
            <a:lvl7pPr indent="-3429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7pPr>
            <a:lvl8pPr indent="-3429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8pPr>
            <a:lvl9pPr indent="-3429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Bullet Points">
  <p:cSld name="CAPTION_ONLY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/>
          <p:nvPr>
            <p:ph type="title"/>
          </p:nvPr>
        </p:nvSpPr>
        <p:spPr>
          <a:xfrm>
            <a:off x="938500" y="445025"/>
            <a:ext cx="57357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13"/>
          <p:cNvSpPr txBox="1"/>
          <p:nvPr>
            <p:ph idx="1" type="body"/>
          </p:nvPr>
        </p:nvSpPr>
        <p:spPr>
          <a:xfrm>
            <a:off x="938500" y="1246025"/>
            <a:ext cx="7172100" cy="30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1625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  <a:defRPr sz="1150">
                <a:solidFill>
                  <a:schemeClr val="lt1"/>
                </a:solidFill>
              </a:defRPr>
            </a:lvl1pPr>
            <a:lvl2pPr indent="-301625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○"/>
              <a:defRPr sz="1150">
                <a:solidFill>
                  <a:schemeClr val="lt1"/>
                </a:solidFill>
              </a:defRPr>
            </a:lvl2pPr>
            <a:lvl3pPr indent="-301625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■"/>
              <a:defRPr sz="1150">
                <a:solidFill>
                  <a:schemeClr val="lt1"/>
                </a:solidFill>
              </a:defRPr>
            </a:lvl3pPr>
            <a:lvl4pPr indent="-301625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  <a:defRPr sz="1150">
                <a:solidFill>
                  <a:schemeClr val="lt1"/>
                </a:solidFill>
              </a:defRPr>
            </a:lvl4pPr>
            <a:lvl5pPr indent="-301625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○"/>
              <a:defRPr sz="1150">
                <a:solidFill>
                  <a:schemeClr val="lt1"/>
                </a:solidFill>
              </a:defRPr>
            </a:lvl5pPr>
            <a:lvl6pPr indent="-301625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■"/>
              <a:defRPr sz="1150">
                <a:solidFill>
                  <a:schemeClr val="lt1"/>
                </a:solidFill>
              </a:defRPr>
            </a:lvl6pPr>
            <a:lvl7pPr indent="-301625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  <a:defRPr sz="1150">
                <a:solidFill>
                  <a:schemeClr val="lt1"/>
                </a:solidFill>
              </a:defRPr>
            </a:lvl7pPr>
            <a:lvl8pPr indent="-301625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○"/>
              <a:defRPr sz="1150">
                <a:solidFill>
                  <a:schemeClr val="lt1"/>
                </a:solidFill>
              </a:defRPr>
            </a:lvl8pPr>
            <a:lvl9pPr indent="-301625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50"/>
              <a:buChar char="■"/>
              <a:defRPr sz="115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SECTION_TITLE_AND_DESCRIPTION_1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type="title"/>
          </p:nvPr>
        </p:nvSpPr>
        <p:spPr>
          <a:xfrm>
            <a:off x="3538497" y="26155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14"/>
          <p:cNvSpPr txBox="1"/>
          <p:nvPr>
            <p:ph idx="1" type="subTitle"/>
          </p:nvPr>
        </p:nvSpPr>
        <p:spPr>
          <a:xfrm>
            <a:off x="3538497" y="31480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14"/>
          <p:cNvSpPr txBox="1"/>
          <p:nvPr>
            <p:ph idx="2" type="title"/>
          </p:nvPr>
        </p:nvSpPr>
        <p:spPr>
          <a:xfrm>
            <a:off x="6028553" y="26155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14"/>
          <p:cNvSpPr txBox="1"/>
          <p:nvPr>
            <p:ph idx="3" type="subTitle"/>
          </p:nvPr>
        </p:nvSpPr>
        <p:spPr>
          <a:xfrm>
            <a:off x="6028553" y="31480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9" name="Google Shape;49;p14"/>
          <p:cNvSpPr txBox="1"/>
          <p:nvPr>
            <p:ph idx="4" type="title"/>
          </p:nvPr>
        </p:nvSpPr>
        <p:spPr>
          <a:xfrm>
            <a:off x="1048447" y="26155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0" name="Google Shape;50;p14"/>
          <p:cNvSpPr txBox="1"/>
          <p:nvPr>
            <p:ph idx="5" type="subTitle"/>
          </p:nvPr>
        </p:nvSpPr>
        <p:spPr>
          <a:xfrm>
            <a:off x="1048447" y="31480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4"/>
          <p:cNvSpPr txBox="1"/>
          <p:nvPr>
            <p:ph hasCustomPrompt="1" idx="6" type="title"/>
          </p:nvPr>
        </p:nvSpPr>
        <p:spPr>
          <a:xfrm>
            <a:off x="1048450" y="1770700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4"/>
          <p:cNvSpPr txBox="1"/>
          <p:nvPr>
            <p:ph hasCustomPrompt="1" idx="7" type="title"/>
          </p:nvPr>
        </p:nvSpPr>
        <p:spPr>
          <a:xfrm>
            <a:off x="3538500" y="1770700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4"/>
          <p:cNvSpPr txBox="1"/>
          <p:nvPr>
            <p:ph hasCustomPrompt="1" idx="8" type="title"/>
          </p:nvPr>
        </p:nvSpPr>
        <p:spPr>
          <a:xfrm>
            <a:off x="6028550" y="1770700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ext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ctrTitle"/>
          </p:nvPr>
        </p:nvSpPr>
        <p:spPr>
          <a:xfrm>
            <a:off x="4285500" y="2832875"/>
            <a:ext cx="3657300" cy="644700"/>
          </a:xfrm>
          <a:prstGeom prst="rect">
            <a:avLst/>
          </a:prstGeom>
          <a:effectLst>
            <a:outerShdw blurRad="57150" rotWithShape="0" algn="bl" dir="5400000" dist="19050">
              <a:srgbClr val="76A5AF">
                <a:alpha val="87999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b="1" sz="6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6" name="Google Shape;56;p15"/>
          <p:cNvSpPr txBox="1"/>
          <p:nvPr>
            <p:ph idx="1" type="subTitle"/>
          </p:nvPr>
        </p:nvSpPr>
        <p:spPr>
          <a:xfrm>
            <a:off x="4144050" y="3549850"/>
            <a:ext cx="39402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/>
          <p:nvPr>
            <p:ph type="ctrTitle"/>
          </p:nvPr>
        </p:nvSpPr>
        <p:spPr>
          <a:xfrm>
            <a:off x="1850525" y="1157925"/>
            <a:ext cx="5442900" cy="26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9" name="Google Shape;59;p16"/>
          <p:cNvSpPr txBox="1"/>
          <p:nvPr>
            <p:ph idx="1" type="subTitle"/>
          </p:nvPr>
        </p:nvSpPr>
        <p:spPr>
          <a:xfrm>
            <a:off x="2481900" y="3945600"/>
            <a:ext cx="41802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wo Columns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/>
          <p:nvPr>
            <p:ph type="title"/>
          </p:nvPr>
        </p:nvSpPr>
        <p:spPr>
          <a:xfrm>
            <a:off x="1937338" y="2463175"/>
            <a:ext cx="23901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2" name="Google Shape;62;p17"/>
          <p:cNvSpPr txBox="1"/>
          <p:nvPr>
            <p:ph idx="1" type="subTitle"/>
          </p:nvPr>
        </p:nvSpPr>
        <p:spPr>
          <a:xfrm>
            <a:off x="1937338" y="3148075"/>
            <a:ext cx="2390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3" name="Google Shape;63;p17"/>
          <p:cNvSpPr txBox="1"/>
          <p:nvPr>
            <p:ph idx="2" type="title"/>
          </p:nvPr>
        </p:nvSpPr>
        <p:spPr>
          <a:xfrm>
            <a:off x="4816563" y="2463175"/>
            <a:ext cx="23901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4" name="Google Shape;64;p17"/>
          <p:cNvSpPr txBox="1"/>
          <p:nvPr>
            <p:ph idx="3" type="subTitle"/>
          </p:nvPr>
        </p:nvSpPr>
        <p:spPr>
          <a:xfrm>
            <a:off x="4816563" y="3148075"/>
            <a:ext cx="2390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17"/>
          <p:cNvSpPr txBox="1"/>
          <p:nvPr>
            <p:ph idx="4"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hree Columns ">
  <p:cSld name="SECTION_TITLE_AND_DESCRIPTION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>
            <p:ph type="title"/>
          </p:nvPr>
        </p:nvSpPr>
        <p:spPr>
          <a:xfrm>
            <a:off x="3538497" y="27679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8"/>
          <p:cNvSpPr txBox="1"/>
          <p:nvPr>
            <p:ph idx="1" type="subTitle"/>
          </p:nvPr>
        </p:nvSpPr>
        <p:spPr>
          <a:xfrm>
            <a:off x="3538497" y="34528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9" name="Google Shape;69;p18"/>
          <p:cNvSpPr txBox="1"/>
          <p:nvPr>
            <p:ph idx="2" type="title"/>
          </p:nvPr>
        </p:nvSpPr>
        <p:spPr>
          <a:xfrm>
            <a:off x="6028553" y="27679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18"/>
          <p:cNvSpPr txBox="1"/>
          <p:nvPr>
            <p:ph idx="3" type="subTitle"/>
          </p:nvPr>
        </p:nvSpPr>
        <p:spPr>
          <a:xfrm>
            <a:off x="6028553" y="34528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1" name="Google Shape;71;p18"/>
          <p:cNvSpPr txBox="1"/>
          <p:nvPr>
            <p:ph idx="4"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2" name="Google Shape;72;p18"/>
          <p:cNvSpPr txBox="1"/>
          <p:nvPr>
            <p:ph idx="5" type="title"/>
          </p:nvPr>
        </p:nvSpPr>
        <p:spPr>
          <a:xfrm>
            <a:off x="1048447" y="27679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" name="Google Shape;73;p18"/>
          <p:cNvSpPr txBox="1"/>
          <p:nvPr>
            <p:ph idx="6" type="subTitle"/>
          </p:nvPr>
        </p:nvSpPr>
        <p:spPr>
          <a:xfrm>
            <a:off x="1048447" y="34528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ext">
  <p:cSld name="TITLE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ctrTitle"/>
          </p:nvPr>
        </p:nvSpPr>
        <p:spPr>
          <a:xfrm>
            <a:off x="1273500" y="1369000"/>
            <a:ext cx="6597000" cy="21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b="1" sz="4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19"/>
          <p:cNvSpPr txBox="1"/>
          <p:nvPr>
            <p:ph idx="1" type="subTitle"/>
          </p:nvPr>
        </p:nvSpPr>
        <p:spPr>
          <a:xfrm>
            <a:off x="2481900" y="2519525"/>
            <a:ext cx="41802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Design">
  <p:cSld name="CAPTION_ONL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938500" y="445025"/>
            <a:ext cx="47022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3762670" y="3177750"/>
            <a:ext cx="30687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hasCustomPrompt="1" idx="2" type="title"/>
          </p:nvPr>
        </p:nvSpPr>
        <p:spPr>
          <a:xfrm>
            <a:off x="1048270" y="3287500"/>
            <a:ext cx="2412900" cy="931500"/>
          </a:xfrm>
          <a:prstGeom prst="rect">
            <a:avLst/>
          </a:prstGeom>
          <a:effectLst>
            <a:outerShdw blurRad="114300" rotWithShape="0" algn="bl" dir="6360000" dist="28575">
              <a:schemeClr val="accent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762670" y="3720650"/>
            <a:ext cx="30687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Design 1">
  <p:cSld name="CAPTION_ONLY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/>
          <p:nvPr>
            <p:ph type="title"/>
          </p:nvPr>
        </p:nvSpPr>
        <p:spPr>
          <a:xfrm>
            <a:off x="938500" y="445025"/>
            <a:ext cx="47022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Design 2">
  <p:cSld name="CAPTION_ONLY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2"/>
          <p:cNvSpPr txBox="1"/>
          <p:nvPr>
            <p:ph type="title"/>
          </p:nvPr>
        </p:nvSpPr>
        <p:spPr>
          <a:xfrm>
            <a:off x="938500" y="445025"/>
            <a:ext cx="47022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Design 3">
  <p:cSld name="CAPTION_ONLY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3"/>
          <p:cNvSpPr txBox="1"/>
          <p:nvPr>
            <p:ph type="title"/>
          </p:nvPr>
        </p:nvSpPr>
        <p:spPr>
          <a:xfrm>
            <a:off x="938500" y="445025"/>
            <a:ext cx="47022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wo Lists">
  <p:cSld name="SECTION_TITLE_AND_DESCRIPTION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4"/>
          <p:cNvSpPr txBox="1"/>
          <p:nvPr>
            <p:ph type="title"/>
          </p:nvPr>
        </p:nvSpPr>
        <p:spPr>
          <a:xfrm>
            <a:off x="938500" y="445025"/>
            <a:ext cx="49647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7" name="Google Shape;87;p24"/>
          <p:cNvSpPr txBox="1"/>
          <p:nvPr>
            <p:ph idx="1" type="body"/>
          </p:nvPr>
        </p:nvSpPr>
        <p:spPr>
          <a:xfrm>
            <a:off x="1067241" y="2651775"/>
            <a:ext cx="3258900" cy="17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8" name="Google Shape;88;p24"/>
          <p:cNvSpPr txBox="1"/>
          <p:nvPr>
            <p:ph idx="2" type="body"/>
          </p:nvPr>
        </p:nvSpPr>
        <p:spPr>
          <a:xfrm>
            <a:off x="4673852" y="2651775"/>
            <a:ext cx="3258900" cy="17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24"/>
          <p:cNvSpPr txBox="1"/>
          <p:nvPr>
            <p:ph idx="3" type="title"/>
          </p:nvPr>
        </p:nvSpPr>
        <p:spPr>
          <a:xfrm>
            <a:off x="1213499" y="1955125"/>
            <a:ext cx="32589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24"/>
          <p:cNvSpPr txBox="1"/>
          <p:nvPr>
            <p:ph idx="4" type="title"/>
          </p:nvPr>
        </p:nvSpPr>
        <p:spPr>
          <a:xfrm>
            <a:off x="4820099" y="1955125"/>
            <a:ext cx="32589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Four Columns">
  <p:cSld name="TITLE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5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3" name="Google Shape;93;p25"/>
          <p:cNvSpPr txBox="1"/>
          <p:nvPr>
            <p:ph idx="2" type="title"/>
          </p:nvPr>
        </p:nvSpPr>
        <p:spPr>
          <a:xfrm>
            <a:off x="898386" y="3052625"/>
            <a:ext cx="16716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" name="Google Shape;94;p25"/>
          <p:cNvSpPr txBox="1"/>
          <p:nvPr>
            <p:ph idx="1" type="subTitle"/>
          </p:nvPr>
        </p:nvSpPr>
        <p:spPr>
          <a:xfrm>
            <a:off x="898389" y="3558837"/>
            <a:ext cx="1671600" cy="11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5" name="Google Shape;95;p25"/>
          <p:cNvSpPr txBox="1"/>
          <p:nvPr>
            <p:ph idx="3" type="title"/>
          </p:nvPr>
        </p:nvSpPr>
        <p:spPr>
          <a:xfrm>
            <a:off x="2790261" y="3052625"/>
            <a:ext cx="16716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25"/>
          <p:cNvSpPr txBox="1"/>
          <p:nvPr>
            <p:ph idx="4" type="subTitle"/>
          </p:nvPr>
        </p:nvSpPr>
        <p:spPr>
          <a:xfrm>
            <a:off x="2790264" y="3558837"/>
            <a:ext cx="1671600" cy="11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7" name="Google Shape;97;p25"/>
          <p:cNvSpPr txBox="1"/>
          <p:nvPr>
            <p:ph idx="5" type="title"/>
          </p:nvPr>
        </p:nvSpPr>
        <p:spPr>
          <a:xfrm>
            <a:off x="4682136" y="3052625"/>
            <a:ext cx="16716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8" name="Google Shape;98;p25"/>
          <p:cNvSpPr txBox="1"/>
          <p:nvPr>
            <p:ph idx="6" type="subTitle"/>
          </p:nvPr>
        </p:nvSpPr>
        <p:spPr>
          <a:xfrm>
            <a:off x="4682139" y="3558837"/>
            <a:ext cx="1671600" cy="11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" name="Google Shape;99;p25"/>
          <p:cNvSpPr txBox="1"/>
          <p:nvPr>
            <p:ph idx="7" type="title"/>
          </p:nvPr>
        </p:nvSpPr>
        <p:spPr>
          <a:xfrm>
            <a:off x="6574011" y="3052625"/>
            <a:ext cx="16716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0" name="Google Shape;100;p25"/>
          <p:cNvSpPr txBox="1"/>
          <p:nvPr>
            <p:ph idx="8" type="subTitle"/>
          </p:nvPr>
        </p:nvSpPr>
        <p:spPr>
          <a:xfrm>
            <a:off x="6574014" y="3558837"/>
            <a:ext cx="1671600" cy="11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Numbers">
  <p:cSld name="CAPTION_ONLY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6"/>
          <p:cNvSpPr txBox="1"/>
          <p:nvPr>
            <p:ph hasCustomPrompt="1" type="title"/>
          </p:nvPr>
        </p:nvSpPr>
        <p:spPr>
          <a:xfrm>
            <a:off x="4996800" y="661843"/>
            <a:ext cx="31593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26"/>
          <p:cNvSpPr txBox="1"/>
          <p:nvPr>
            <p:ph idx="1" type="subTitle"/>
          </p:nvPr>
        </p:nvSpPr>
        <p:spPr>
          <a:xfrm>
            <a:off x="4911000" y="1265850"/>
            <a:ext cx="3330900" cy="41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04" name="Google Shape;104;p26"/>
          <p:cNvSpPr txBox="1"/>
          <p:nvPr>
            <p:ph hasCustomPrompt="1" idx="2" type="title"/>
          </p:nvPr>
        </p:nvSpPr>
        <p:spPr>
          <a:xfrm>
            <a:off x="4996800" y="2099193"/>
            <a:ext cx="31593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" name="Google Shape;105;p26"/>
          <p:cNvSpPr txBox="1"/>
          <p:nvPr>
            <p:ph idx="3" type="subTitle"/>
          </p:nvPr>
        </p:nvSpPr>
        <p:spPr>
          <a:xfrm>
            <a:off x="4911000" y="2703200"/>
            <a:ext cx="3330900" cy="41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06" name="Google Shape;106;p26"/>
          <p:cNvSpPr txBox="1"/>
          <p:nvPr>
            <p:ph hasCustomPrompt="1" idx="4" type="title"/>
          </p:nvPr>
        </p:nvSpPr>
        <p:spPr>
          <a:xfrm>
            <a:off x="4996800" y="3536543"/>
            <a:ext cx="31593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7" name="Google Shape;107;p26"/>
          <p:cNvSpPr txBox="1"/>
          <p:nvPr>
            <p:ph idx="5" type="subTitle"/>
          </p:nvPr>
        </p:nvSpPr>
        <p:spPr>
          <a:xfrm>
            <a:off x="4911000" y="4140550"/>
            <a:ext cx="3330900" cy="41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ix Columns  ">
  <p:cSld name="SECTION_TITLE_AND_DESCRIPTION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7"/>
          <p:cNvSpPr txBox="1"/>
          <p:nvPr>
            <p:ph type="title"/>
          </p:nvPr>
        </p:nvSpPr>
        <p:spPr>
          <a:xfrm>
            <a:off x="3538497" y="1818541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27"/>
          <p:cNvSpPr txBox="1"/>
          <p:nvPr>
            <p:ph idx="1" type="subTitle"/>
          </p:nvPr>
        </p:nvSpPr>
        <p:spPr>
          <a:xfrm>
            <a:off x="3538498" y="2324765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1" name="Google Shape;111;p27"/>
          <p:cNvSpPr txBox="1"/>
          <p:nvPr>
            <p:ph idx="2" type="title"/>
          </p:nvPr>
        </p:nvSpPr>
        <p:spPr>
          <a:xfrm>
            <a:off x="6028553" y="1818541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2" name="Google Shape;112;p27"/>
          <p:cNvSpPr txBox="1"/>
          <p:nvPr>
            <p:ph idx="3" type="subTitle"/>
          </p:nvPr>
        </p:nvSpPr>
        <p:spPr>
          <a:xfrm>
            <a:off x="6028552" y="2324765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3" name="Google Shape;113;p27"/>
          <p:cNvSpPr txBox="1"/>
          <p:nvPr>
            <p:ph idx="4"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5" type="title"/>
          </p:nvPr>
        </p:nvSpPr>
        <p:spPr>
          <a:xfrm>
            <a:off x="1048447" y="1818541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27"/>
          <p:cNvSpPr txBox="1"/>
          <p:nvPr>
            <p:ph idx="6" type="subTitle"/>
          </p:nvPr>
        </p:nvSpPr>
        <p:spPr>
          <a:xfrm>
            <a:off x="1048450" y="2324765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6" name="Google Shape;116;p27"/>
          <p:cNvSpPr txBox="1"/>
          <p:nvPr>
            <p:ph idx="7" type="title"/>
          </p:nvPr>
        </p:nvSpPr>
        <p:spPr>
          <a:xfrm>
            <a:off x="3538497" y="332503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27"/>
          <p:cNvSpPr txBox="1"/>
          <p:nvPr>
            <p:ph idx="8" type="subTitle"/>
          </p:nvPr>
        </p:nvSpPr>
        <p:spPr>
          <a:xfrm>
            <a:off x="3538498" y="3831259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8" name="Google Shape;118;p27"/>
          <p:cNvSpPr txBox="1"/>
          <p:nvPr>
            <p:ph idx="9" type="title"/>
          </p:nvPr>
        </p:nvSpPr>
        <p:spPr>
          <a:xfrm>
            <a:off x="6028553" y="332503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9" name="Google Shape;119;p27"/>
          <p:cNvSpPr txBox="1"/>
          <p:nvPr>
            <p:ph idx="13" type="subTitle"/>
          </p:nvPr>
        </p:nvSpPr>
        <p:spPr>
          <a:xfrm>
            <a:off x="6028552" y="3831259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0" name="Google Shape;120;p27"/>
          <p:cNvSpPr txBox="1"/>
          <p:nvPr>
            <p:ph idx="14" type="title"/>
          </p:nvPr>
        </p:nvSpPr>
        <p:spPr>
          <a:xfrm>
            <a:off x="1048447" y="332503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1" name="Google Shape;121;p27"/>
          <p:cNvSpPr txBox="1"/>
          <p:nvPr>
            <p:ph idx="15" type="subTitle"/>
          </p:nvPr>
        </p:nvSpPr>
        <p:spPr>
          <a:xfrm>
            <a:off x="1048450" y="3831259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Four Columns 1">
  <p:cSld name="TITLE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/>
          <p:nvPr>
            <p:ph type="title"/>
          </p:nvPr>
        </p:nvSpPr>
        <p:spPr>
          <a:xfrm>
            <a:off x="938500" y="445025"/>
            <a:ext cx="504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28"/>
          <p:cNvSpPr txBox="1"/>
          <p:nvPr>
            <p:ph idx="2" type="title"/>
          </p:nvPr>
        </p:nvSpPr>
        <p:spPr>
          <a:xfrm>
            <a:off x="1338238" y="2359825"/>
            <a:ext cx="2727600" cy="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5" name="Google Shape;125;p28"/>
          <p:cNvSpPr txBox="1"/>
          <p:nvPr>
            <p:ph idx="1" type="subTitle"/>
          </p:nvPr>
        </p:nvSpPr>
        <p:spPr>
          <a:xfrm>
            <a:off x="1338238" y="1713051"/>
            <a:ext cx="2727600" cy="6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28"/>
          <p:cNvSpPr txBox="1"/>
          <p:nvPr>
            <p:ph idx="3" type="title"/>
          </p:nvPr>
        </p:nvSpPr>
        <p:spPr>
          <a:xfrm>
            <a:off x="1338238" y="3988950"/>
            <a:ext cx="2727600" cy="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7" name="Google Shape;127;p28"/>
          <p:cNvSpPr txBox="1"/>
          <p:nvPr>
            <p:ph idx="4" type="subTitle"/>
          </p:nvPr>
        </p:nvSpPr>
        <p:spPr>
          <a:xfrm>
            <a:off x="1338238" y="3342176"/>
            <a:ext cx="2727600" cy="6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8" name="Google Shape;128;p28"/>
          <p:cNvSpPr txBox="1"/>
          <p:nvPr>
            <p:ph idx="5" type="title"/>
          </p:nvPr>
        </p:nvSpPr>
        <p:spPr>
          <a:xfrm>
            <a:off x="5078163" y="2359825"/>
            <a:ext cx="2727600" cy="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9" name="Google Shape;129;p28"/>
          <p:cNvSpPr txBox="1"/>
          <p:nvPr>
            <p:ph idx="6" type="subTitle"/>
          </p:nvPr>
        </p:nvSpPr>
        <p:spPr>
          <a:xfrm>
            <a:off x="5078163" y="1713051"/>
            <a:ext cx="2727600" cy="6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0" name="Google Shape;130;p28"/>
          <p:cNvSpPr txBox="1"/>
          <p:nvPr>
            <p:ph idx="7" type="title"/>
          </p:nvPr>
        </p:nvSpPr>
        <p:spPr>
          <a:xfrm>
            <a:off x="5078163" y="3988950"/>
            <a:ext cx="2727600" cy="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8"/>
          <p:cNvSpPr txBox="1"/>
          <p:nvPr>
            <p:ph idx="8" type="subTitle"/>
          </p:nvPr>
        </p:nvSpPr>
        <p:spPr>
          <a:xfrm>
            <a:off x="5078163" y="3342176"/>
            <a:ext cx="2727600" cy="6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ext">
  <p:cSld name="SECTION_TITLE_AND_DESCRIPTION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9"/>
          <p:cNvSpPr txBox="1"/>
          <p:nvPr>
            <p:ph idx="1" type="subTitle"/>
          </p:nvPr>
        </p:nvSpPr>
        <p:spPr>
          <a:xfrm>
            <a:off x="5817050" y="2435925"/>
            <a:ext cx="2556300" cy="204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29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ext 1">
  <p:cSld name="TITLE_ONL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0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7" name="Google Shape;137;p30"/>
          <p:cNvSpPr txBox="1"/>
          <p:nvPr>
            <p:ph idx="1" type="subTitle"/>
          </p:nvPr>
        </p:nvSpPr>
        <p:spPr>
          <a:xfrm>
            <a:off x="938500" y="2435925"/>
            <a:ext cx="2556300" cy="204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938500" y="1659275"/>
            <a:ext cx="49464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ext 2">
  <p:cSld name="CAPTION_ONLY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/>
          <p:nvPr>
            <p:ph type="title"/>
          </p:nvPr>
        </p:nvSpPr>
        <p:spPr>
          <a:xfrm>
            <a:off x="938500" y="445025"/>
            <a:ext cx="57357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0" name="Google Shape;140;p31"/>
          <p:cNvSpPr txBox="1"/>
          <p:nvPr>
            <p:ph idx="1" type="subTitle"/>
          </p:nvPr>
        </p:nvSpPr>
        <p:spPr>
          <a:xfrm>
            <a:off x="5817050" y="2435925"/>
            <a:ext cx="2556300" cy="204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2"/>
          <p:cNvSpPr txBox="1"/>
          <p:nvPr>
            <p:ph type="title"/>
          </p:nvPr>
        </p:nvSpPr>
        <p:spPr>
          <a:xfrm>
            <a:off x="2062800" y="2442050"/>
            <a:ext cx="50184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3" name="Google Shape;143;p32"/>
          <p:cNvSpPr txBox="1"/>
          <p:nvPr>
            <p:ph idx="1" type="subTitle"/>
          </p:nvPr>
        </p:nvSpPr>
        <p:spPr>
          <a:xfrm>
            <a:off x="2896500" y="3391325"/>
            <a:ext cx="3351000" cy="11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 + Credits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3"/>
          <p:cNvSpPr txBox="1"/>
          <p:nvPr>
            <p:ph type="title"/>
          </p:nvPr>
        </p:nvSpPr>
        <p:spPr>
          <a:xfrm>
            <a:off x="924870" y="760375"/>
            <a:ext cx="30687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6" name="Google Shape;146;p33"/>
          <p:cNvSpPr txBox="1"/>
          <p:nvPr>
            <p:ph idx="1" type="subTitle"/>
          </p:nvPr>
        </p:nvSpPr>
        <p:spPr>
          <a:xfrm>
            <a:off x="924875" y="1684275"/>
            <a:ext cx="3305400" cy="109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47" name="Google Shape;147;p33"/>
          <p:cNvSpPr txBox="1"/>
          <p:nvPr/>
        </p:nvSpPr>
        <p:spPr>
          <a:xfrm>
            <a:off x="924875" y="3570000"/>
            <a:ext cx="33054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CREDITS: This presentation template was created by </a:t>
            </a:r>
            <a:r>
              <a:rPr lang="en" sz="1000">
                <a:solidFill>
                  <a:schemeClr val="accent1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including icons by </a:t>
            </a:r>
            <a:r>
              <a:rPr lang="en" sz="1000">
                <a:solidFill>
                  <a:schemeClr val="accent1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and infographics &amp; images by </a:t>
            </a:r>
            <a:r>
              <a:rPr lang="en" sz="1000">
                <a:solidFill>
                  <a:schemeClr val="accent1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</a:t>
            </a:r>
            <a:endParaRPr sz="1000">
              <a:solidFill>
                <a:schemeClr val="accen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Bullet points 1">
  <p:cSld name="SECTION_TITLE_AND_DESCRIPTION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4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0" name="Google Shape;150;p34"/>
          <p:cNvSpPr txBox="1"/>
          <p:nvPr>
            <p:ph idx="1" type="body"/>
          </p:nvPr>
        </p:nvSpPr>
        <p:spPr>
          <a:xfrm>
            <a:off x="938500" y="1659275"/>
            <a:ext cx="49464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list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5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3" name="Google Shape;153;p35"/>
          <p:cNvSpPr txBox="1"/>
          <p:nvPr>
            <p:ph idx="1" type="body"/>
          </p:nvPr>
        </p:nvSpPr>
        <p:spPr>
          <a:xfrm>
            <a:off x="5037525" y="1659275"/>
            <a:ext cx="31869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938500" y="1659275"/>
            <a:ext cx="31869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2" type="body"/>
          </p:nvPr>
        </p:nvSpPr>
        <p:spPr>
          <a:xfrm>
            <a:off x="5037525" y="1659275"/>
            <a:ext cx="31869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title"/>
          </p:nvPr>
        </p:nvSpPr>
        <p:spPr>
          <a:xfrm>
            <a:off x="5337175" y="1297125"/>
            <a:ext cx="2837400" cy="125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" type="body"/>
          </p:nvPr>
        </p:nvSpPr>
        <p:spPr>
          <a:xfrm>
            <a:off x="5337175" y="2593875"/>
            <a:ext cx="2837400" cy="125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929477" y="436183"/>
            <a:ext cx="2746500" cy="40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  <p:pic>
        <p:nvPicPr>
          <p:cNvPr id="29" name="Google Shape;2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278924" y="414050"/>
            <a:ext cx="7626551" cy="288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5400000">
            <a:off x="4822414" y="-351911"/>
            <a:ext cx="9309797" cy="352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idx="1" type="subTitle"/>
          </p:nvPr>
        </p:nvSpPr>
        <p:spPr>
          <a:xfrm>
            <a:off x="938500" y="1769575"/>
            <a:ext cx="28716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" name="Google Shape;33;p9"/>
          <p:cNvSpPr txBox="1"/>
          <p:nvPr>
            <p:ph idx="2" type="body"/>
          </p:nvPr>
        </p:nvSpPr>
        <p:spPr>
          <a:xfrm>
            <a:off x="4703375" y="909600"/>
            <a:ext cx="3468900" cy="3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Google Shape;34;p9"/>
          <p:cNvSpPr txBox="1"/>
          <p:nvPr>
            <p:ph type="title"/>
          </p:nvPr>
        </p:nvSpPr>
        <p:spPr>
          <a:xfrm>
            <a:off x="938500" y="445025"/>
            <a:ext cx="32238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/>
          <p:nvPr>
            <p:ph type="title"/>
          </p:nvPr>
        </p:nvSpPr>
        <p:spPr>
          <a:xfrm>
            <a:off x="938500" y="445025"/>
            <a:ext cx="57357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ExtraBold"/>
              <a:buNone/>
              <a:defRPr sz="28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6"/>
          <p:cNvSpPr txBox="1"/>
          <p:nvPr>
            <p:ph type="ctrTitle"/>
          </p:nvPr>
        </p:nvSpPr>
        <p:spPr>
          <a:xfrm>
            <a:off x="1448700" y="856500"/>
            <a:ext cx="6246600" cy="1628400"/>
          </a:xfrm>
          <a:prstGeom prst="rect">
            <a:avLst/>
          </a:prstGeom>
          <a:effectLst>
            <a:outerShdw blurRad="142875" rotWithShape="0" algn="bl" dir="8760000" dist="19050">
              <a:srgbClr val="76A5AF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The Political Economy of Upgrading Regimes</a:t>
            </a:r>
            <a:endParaRPr b="0" sz="3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36"/>
          <p:cNvSpPr txBox="1"/>
          <p:nvPr>
            <p:ph idx="1" type="subTitle"/>
          </p:nvPr>
        </p:nvSpPr>
        <p:spPr>
          <a:xfrm>
            <a:off x="2044200" y="3704650"/>
            <a:ext cx="5055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Book Review by Tales Mançano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For Latin American Politics and Society</a:t>
            </a:r>
            <a:endParaRPr sz="1600"/>
          </a:p>
        </p:txBody>
      </p:sp>
      <p:sp>
        <p:nvSpPr>
          <p:cNvPr id="160" name="Google Shape;160;p36"/>
          <p:cNvSpPr txBox="1"/>
          <p:nvPr>
            <p:ph type="ctrTitle"/>
          </p:nvPr>
        </p:nvSpPr>
        <p:spPr>
          <a:xfrm>
            <a:off x="2412600" y="2749138"/>
            <a:ext cx="4318800" cy="771600"/>
          </a:xfrm>
          <a:prstGeom prst="rect">
            <a:avLst/>
          </a:prstGeom>
          <a:effectLst>
            <a:outerShdw blurRad="100013" rotWithShape="0" algn="bl" dir="8460000" dist="19050">
              <a:srgbClr val="76A5AF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y </a:t>
            </a: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Michael Schedelik 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Montserrat"/>
                <a:ea typeface="Montserrat"/>
                <a:cs typeface="Montserrat"/>
                <a:sym typeface="Montserrat"/>
              </a:rPr>
              <a:t>(Goethe-Universität Frankfurt)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61" name="Google Shape;161;p36"/>
          <p:cNvCxnSpPr/>
          <p:nvPr/>
        </p:nvCxnSpPr>
        <p:spPr>
          <a:xfrm>
            <a:off x="3190500" y="256517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5"/>
          <p:cNvSpPr txBox="1"/>
          <p:nvPr>
            <p:ph type="title"/>
          </p:nvPr>
        </p:nvSpPr>
        <p:spPr>
          <a:xfrm>
            <a:off x="938500" y="445025"/>
            <a:ext cx="6635100" cy="941400"/>
          </a:xfrm>
          <a:prstGeom prst="rect">
            <a:avLst/>
          </a:prstGeom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Why don</a:t>
            </a:r>
            <a:r>
              <a:rPr lang="en" sz="3600"/>
              <a:t>'t Brazil grow since it's one of the </a:t>
            </a:r>
            <a:r>
              <a:rPr lang="en" sz="3600"/>
              <a:t>countries</a:t>
            </a:r>
            <a:r>
              <a:rPr lang="en" sz="3600"/>
              <a:t> that invest the most in R&amp;D?</a:t>
            </a:r>
            <a:endParaRPr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Period: Workers Party government (2003-2016)</a:t>
            </a:r>
            <a:endParaRPr/>
          </a:p>
        </p:txBody>
      </p:sp>
      <p:cxnSp>
        <p:nvCxnSpPr>
          <p:cNvPr id="219" name="Google Shape;219;p45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6"/>
          <p:cNvSpPr txBox="1"/>
          <p:nvPr>
            <p:ph type="title"/>
          </p:nvPr>
        </p:nvSpPr>
        <p:spPr>
          <a:xfrm>
            <a:off x="3762675" y="3177750"/>
            <a:ext cx="52602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Theory and Frames</a:t>
            </a:r>
            <a:endParaRPr/>
          </a:p>
        </p:txBody>
      </p:sp>
      <p:sp>
        <p:nvSpPr>
          <p:cNvPr id="225" name="Google Shape;225;p46"/>
          <p:cNvSpPr txBox="1"/>
          <p:nvPr>
            <p:ph idx="2" type="title"/>
          </p:nvPr>
        </p:nvSpPr>
        <p:spPr>
          <a:xfrm>
            <a:off x="1048270" y="3287500"/>
            <a:ext cx="2412900" cy="93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26" name="Google Shape;226;p46"/>
          <p:cNvSpPr txBox="1"/>
          <p:nvPr>
            <p:ph idx="1" type="subTitle"/>
          </p:nvPr>
        </p:nvSpPr>
        <p:spPr>
          <a:xfrm>
            <a:off x="3762678" y="3720650"/>
            <a:ext cx="48879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Quest for Technological Upgrading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Emerging Economies: Understanding the research question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7" name="Google Shape;227;p46"/>
          <p:cNvCxnSpPr/>
          <p:nvPr/>
        </p:nvCxnSpPr>
        <p:spPr>
          <a:xfrm>
            <a:off x="3610750" y="3253297"/>
            <a:ext cx="0" cy="9999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8"/>
          <p:cNvSpPr txBox="1"/>
          <p:nvPr>
            <p:ph type="title"/>
          </p:nvPr>
        </p:nvSpPr>
        <p:spPr>
          <a:xfrm>
            <a:off x="3760325" y="3735275"/>
            <a:ext cx="52602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Technological Upgrading in Brazil: </a:t>
            </a:r>
            <a:endParaRPr/>
          </a:p>
        </p:txBody>
      </p:sp>
      <p:sp>
        <p:nvSpPr>
          <p:cNvPr id="238" name="Google Shape;238;p48"/>
          <p:cNvSpPr txBox="1"/>
          <p:nvPr>
            <p:ph idx="2" type="title"/>
          </p:nvPr>
        </p:nvSpPr>
        <p:spPr>
          <a:xfrm>
            <a:off x="1048270" y="3287500"/>
            <a:ext cx="2412900" cy="93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39" name="Google Shape;239;p48"/>
          <p:cNvSpPr txBox="1"/>
          <p:nvPr>
            <p:ph idx="1" type="subTitle"/>
          </p:nvPr>
        </p:nvSpPr>
        <p:spPr>
          <a:xfrm>
            <a:off x="3760328" y="4278175"/>
            <a:ext cx="48879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Achievements and Challenges</a:t>
            </a:r>
            <a:endParaRPr/>
          </a:p>
        </p:txBody>
      </p:sp>
      <p:cxnSp>
        <p:nvCxnSpPr>
          <p:cNvPr id="240" name="Google Shape;240;p48"/>
          <p:cNvCxnSpPr/>
          <p:nvPr/>
        </p:nvCxnSpPr>
        <p:spPr>
          <a:xfrm>
            <a:off x="3610750" y="3253297"/>
            <a:ext cx="0" cy="9999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9"/>
          <p:cNvSpPr txBox="1"/>
          <p:nvPr>
            <p:ph type="title"/>
          </p:nvPr>
        </p:nvSpPr>
        <p:spPr>
          <a:xfrm>
            <a:off x="938500" y="445025"/>
            <a:ext cx="57357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Book Chapters</a:t>
            </a:r>
            <a:endParaRPr/>
          </a:p>
        </p:txBody>
      </p:sp>
      <p:sp>
        <p:nvSpPr>
          <p:cNvPr id="246" name="Google Shape;246;p49"/>
          <p:cNvSpPr txBox="1"/>
          <p:nvPr>
            <p:ph idx="1" type="body"/>
          </p:nvPr>
        </p:nvSpPr>
        <p:spPr>
          <a:xfrm>
            <a:off x="892025" y="909150"/>
            <a:ext cx="7172100" cy="389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I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"/>
              <a:buFont typeface="Montserrat ExtraBold"/>
              <a:buAutoNum type="arabicPeriod"/>
            </a:pPr>
            <a:r>
              <a:rPr lang="en"/>
              <a:t>The Quest for Technological Upgrading in Emerging Economies</a:t>
            </a:r>
            <a:endParaRPr/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"/>
              <a:buFont typeface="Montserrat ExtraBold"/>
              <a:buAutoNum type="arabicPeriod"/>
            </a:pPr>
            <a:r>
              <a:rPr lang="en"/>
              <a:t>Theoretical Framework: The Political Economy of Upgrading Regimes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II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2067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50"/>
              <a:buFont typeface="Montserrat ExtraBold"/>
              <a:buAutoNum type="arabicPeriod"/>
            </a:pPr>
            <a:r>
              <a:rPr b="1" lang="en" sz="1450"/>
              <a:t>(i) innovation capacity building; </a:t>
            </a:r>
            <a:endParaRPr b="1" sz="1450"/>
          </a:p>
          <a:p>
            <a:pPr indent="-32067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50"/>
              <a:buFont typeface="Montserrat ExtraBold"/>
              <a:buAutoNum type="arabicPeriod"/>
            </a:pPr>
            <a:r>
              <a:rPr b="1" lang="en" sz="1450"/>
              <a:t>(ii) political coordination and socioeconomic coalition; </a:t>
            </a:r>
            <a:endParaRPr b="1" sz="1450"/>
          </a:p>
          <a:p>
            <a:pPr indent="-32067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50"/>
              <a:buFont typeface="Montserrat ExtraBold"/>
              <a:buAutoNum type="arabicPeriod"/>
            </a:pPr>
            <a:r>
              <a:rPr b="1" lang="en" sz="1450"/>
              <a:t>(iii) research and development and competition policy; </a:t>
            </a:r>
            <a:endParaRPr b="1" sz="1450"/>
          </a:p>
          <a:p>
            <a:pPr indent="-32067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50"/>
              <a:buFont typeface="Montserrat ExtraBold"/>
              <a:buAutoNum type="arabicPeriod"/>
            </a:pPr>
            <a:r>
              <a:rPr b="1" lang="en" sz="1450"/>
              <a:t>(</a:t>
            </a:r>
            <a:r>
              <a:rPr b="1" lang="en" sz="1450"/>
              <a:t>iv) finance; </a:t>
            </a:r>
            <a:endParaRPr b="1" sz="1450"/>
          </a:p>
          <a:p>
            <a:pPr indent="-32067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50"/>
              <a:buFont typeface="Montserrat ExtraBold"/>
              <a:buAutoNum type="arabicPeriod"/>
            </a:pPr>
            <a:r>
              <a:rPr b="1" lang="en" sz="1450"/>
              <a:t>(v) education, training, and labor; </a:t>
            </a:r>
            <a:endParaRPr b="1" sz="1450"/>
          </a:p>
          <a:p>
            <a:pPr indent="-32067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50"/>
              <a:buFont typeface="Montserrat ExtraBold"/>
              <a:buAutoNum type="arabicPeriod"/>
            </a:pPr>
            <a:r>
              <a:rPr b="1" lang="en" sz="1450"/>
              <a:t>(vi) international integration; </a:t>
            </a:r>
            <a:endParaRPr b="1" sz="1450"/>
          </a:p>
          <a:p>
            <a:pPr indent="-32067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50"/>
              <a:buFont typeface="Montserrat ExtraBold"/>
              <a:buAutoNum type="arabicPeriod"/>
            </a:pPr>
            <a:r>
              <a:rPr b="1" lang="en" sz="1450"/>
              <a:t>(vii) macroeconomic management and domestic demand. </a:t>
            </a:r>
            <a:endParaRPr b="1" sz="145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III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"/>
              <a:buFont typeface="Montserrat ExtraBold"/>
              <a:buAutoNum type="arabicPeriod"/>
            </a:pPr>
            <a:r>
              <a:rPr lang="en"/>
              <a:t>Complementarities and Comparisons </a:t>
            </a:r>
            <a:endParaRPr/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"/>
              <a:buFont typeface="Montserrat ExtraBold"/>
              <a:buAutoNum type="arabicPeriod"/>
            </a:pPr>
            <a:r>
              <a:rPr lang="en"/>
              <a:t>Conclusions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cxnSp>
        <p:nvCxnSpPr>
          <p:cNvPr id="247" name="Google Shape;247;p49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0"/>
          <p:cNvSpPr txBox="1"/>
          <p:nvPr>
            <p:ph type="title"/>
          </p:nvPr>
        </p:nvSpPr>
        <p:spPr>
          <a:xfrm>
            <a:off x="3760325" y="3712500"/>
            <a:ext cx="52602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Conclusions</a:t>
            </a:r>
            <a:endParaRPr sz="6000"/>
          </a:p>
        </p:txBody>
      </p:sp>
      <p:sp>
        <p:nvSpPr>
          <p:cNvPr id="253" name="Google Shape;253;p50"/>
          <p:cNvSpPr txBox="1"/>
          <p:nvPr>
            <p:ph idx="2" type="title"/>
          </p:nvPr>
        </p:nvSpPr>
        <p:spPr>
          <a:xfrm>
            <a:off x="1048270" y="3287500"/>
            <a:ext cx="2412900" cy="93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54" name="Google Shape;254;p50"/>
          <p:cNvSpPr txBox="1"/>
          <p:nvPr>
            <p:ph idx="1" type="subTitle"/>
          </p:nvPr>
        </p:nvSpPr>
        <p:spPr>
          <a:xfrm>
            <a:off x="3760328" y="5143500"/>
            <a:ext cx="48879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55" name="Google Shape;255;p50"/>
          <p:cNvCxnSpPr/>
          <p:nvPr/>
        </p:nvCxnSpPr>
        <p:spPr>
          <a:xfrm>
            <a:off x="3610750" y="3253297"/>
            <a:ext cx="0" cy="9999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1"/>
          <p:cNvSpPr txBox="1"/>
          <p:nvPr>
            <p:ph type="title"/>
          </p:nvPr>
        </p:nvSpPr>
        <p:spPr>
          <a:xfrm>
            <a:off x="5325550" y="1945500"/>
            <a:ext cx="2837400" cy="125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Brazilian upgrading regime, 2000–2015 </a:t>
            </a:r>
            <a:endParaRPr/>
          </a:p>
        </p:txBody>
      </p:sp>
      <p:cxnSp>
        <p:nvCxnSpPr>
          <p:cNvPr id="261" name="Google Shape;261;p51"/>
          <p:cNvCxnSpPr/>
          <p:nvPr/>
        </p:nvCxnSpPr>
        <p:spPr>
          <a:xfrm>
            <a:off x="5225150" y="1540302"/>
            <a:ext cx="13500" cy="16191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pic>
        <p:nvPicPr>
          <p:cNvPr id="262" name="Google Shape;262;p51"/>
          <p:cNvPicPr preferRelativeResize="0"/>
          <p:nvPr/>
        </p:nvPicPr>
        <p:blipFill rotWithShape="1">
          <a:blip r:embed="rId3">
            <a:alphaModFix/>
          </a:blip>
          <a:srcRect b="6959" l="0" r="0" t="0"/>
          <a:stretch/>
        </p:blipFill>
        <p:spPr>
          <a:xfrm>
            <a:off x="0" y="0"/>
            <a:ext cx="453192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2"/>
          <p:cNvSpPr txBox="1"/>
          <p:nvPr>
            <p:ph idx="4" type="title"/>
          </p:nvPr>
        </p:nvSpPr>
        <p:spPr>
          <a:xfrm>
            <a:off x="845575" y="2116550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Thank You!</a:t>
            </a:r>
            <a:endParaRPr sz="4800"/>
          </a:p>
        </p:txBody>
      </p:sp>
      <p:cxnSp>
        <p:nvCxnSpPr>
          <p:cNvPr id="268" name="Google Shape;268;p52"/>
          <p:cNvCxnSpPr/>
          <p:nvPr/>
        </p:nvCxnSpPr>
        <p:spPr>
          <a:xfrm>
            <a:off x="933275" y="2085547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7"/>
          <p:cNvSpPr txBox="1"/>
          <p:nvPr>
            <p:ph idx="6" type="title"/>
          </p:nvPr>
        </p:nvSpPr>
        <p:spPr>
          <a:xfrm>
            <a:off x="1048450" y="1770700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01</a:t>
            </a:r>
            <a:endParaRPr/>
          </a:p>
        </p:txBody>
      </p:sp>
      <p:sp>
        <p:nvSpPr>
          <p:cNvPr id="167" name="Google Shape;167;p37"/>
          <p:cNvSpPr txBox="1"/>
          <p:nvPr>
            <p:ph type="title"/>
          </p:nvPr>
        </p:nvSpPr>
        <p:spPr>
          <a:xfrm>
            <a:off x="3538500" y="2615575"/>
            <a:ext cx="2067000" cy="123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lang="en"/>
              <a:t>Technological</a:t>
            </a:r>
            <a:r>
              <a:rPr lang="en"/>
              <a:t> </a:t>
            </a:r>
            <a:r>
              <a:rPr lang="en"/>
              <a:t>Upgrading in Brazil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37"/>
          <p:cNvSpPr txBox="1"/>
          <p:nvPr>
            <p:ph idx="2" type="title"/>
          </p:nvPr>
        </p:nvSpPr>
        <p:spPr>
          <a:xfrm>
            <a:off x="6028550" y="2615575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169" name="Google Shape;169;p37"/>
          <p:cNvSpPr txBox="1"/>
          <p:nvPr>
            <p:ph idx="4" type="title"/>
          </p:nvPr>
        </p:nvSpPr>
        <p:spPr>
          <a:xfrm>
            <a:off x="1048450" y="2615575"/>
            <a:ext cx="2067000" cy="64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Theory and Frames</a:t>
            </a:r>
            <a:endParaRPr/>
          </a:p>
        </p:txBody>
      </p:sp>
      <p:sp>
        <p:nvSpPr>
          <p:cNvPr id="170" name="Google Shape;170;p37"/>
          <p:cNvSpPr txBox="1"/>
          <p:nvPr>
            <p:ph idx="7" type="title"/>
          </p:nvPr>
        </p:nvSpPr>
        <p:spPr>
          <a:xfrm>
            <a:off x="3538500" y="1770700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</a:t>
            </a:r>
            <a:r>
              <a:rPr lang="en"/>
              <a:t>02</a:t>
            </a:r>
            <a:endParaRPr/>
          </a:p>
        </p:txBody>
      </p:sp>
      <p:sp>
        <p:nvSpPr>
          <p:cNvPr id="171" name="Google Shape;171;p37"/>
          <p:cNvSpPr txBox="1"/>
          <p:nvPr>
            <p:ph idx="8" type="title"/>
          </p:nvPr>
        </p:nvSpPr>
        <p:spPr>
          <a:xfrm>
            <a:off x="6028550" y="1770700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</a:t>
            </a:r>
            <a:r>
              <a:rPr lang="en"/>
              <a:t>03</a:t>
            </a:r>
            <a:endParaRPr/>
          </a:p>
        </p:txBody>
      </p:sp>
      <p:cxnSp>
        <p:nvCxnSpPr>
          <p:cNvPr id="172" name="Google Shape;172;p37"/>
          <p:cNvCxnSpPr/>
          <p:nvPr/>
        </p:nvCxnSpPr>
        <p:spPr>
          <a:xfrm>
            <a:off x="1883350" y="2546160"/>
            <a:ext cx="3972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cxnSp>
        <p:nvCxnSpPr>
          <p:cNvPr id="173" name="Google Shape;173;p37"/>
          <p:cNvCxnSpPr/>
          <p:nvPr/>
        </p:nvCxnSpPr>
        <p:spPr>
          <a:xfrm>
            <a:off x="4373400" y="2546160"/>
            <a:ext cx="3972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cxnSp>
        <p:nvCxnSpPr>
          <p:cNvPr id="174" name="Google Shape;174;p37"/>
          <p:cNvCxnSpPr/>
          <p:nvPr/>
        </p:nvCxnSpPr>
        <p:spPr>
          <a:xfrm>
            <a:off x="6863450" y="2546160"/>
            <a:ext cx="3972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8"/>
          <p:cNvSpPr txBox="1"/>
          <p:nvPr>
            <p:ph type="ctrTitle"/>
          </p:nvPr>
        </p:nvSpPr>
        <p:spPr>
          <a:xfrm>
            <a:off x="599100" y="265675"/>
            <a:ext cx="7945800" cy="323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Middle-income trap</a:t>
            </a:r>
            <a:endParaRPr/>
          </a:p>
        </p:txBody>
      </p:sp>
      <p:sp>
        <p:nvSpPr>
          <p:cNvPr id="180" name="Google Shape;180;p38"/>
          <p:cNvSpPr txBox="1"/>
          <p:nvPr>
            <p:ph idx="1" type="subTitle"/>
          </p:nvPr>
        </p:nvSpPr>
        <p:spPr>
          <a:xfrm>
            <a:off x="1406850" y="3817000"/>
            <a:ext cx="63303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</a:t>
            </a:r>
            <a:r>
              <a:rPr lang="en"/>
              <a:t>emerging</a:t>
            </a:r>
            <a:r>
              <a:rPr lang="en"/>
              <a:t> economies overcome middle-income barriers?z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/>
          <p:nvPr>
            <p:ph idx="1" type="subTitle"/>
          </p:nvPr>
        </p:nvSpPr>
        <p:spPr>
          <a:xfrm>
            <a:off x="2481900" y="3945600"/>
            <a:ext cx="41802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 </a:t>
            </a:r>
            <a:r>
              <a:rPr lang="en"/>
              <a:t>Michael Schedelik</a:t>
            </a:r>
            <a:endParaRPr/>
          </a:p>
        </p:txBody>
      </p:sp>
      <p:sp>
        <p:nvSpPr>
          <p:cNvPr id="186" name="Google Shape;186;p39"/>
          <p:cNvSpPr txBox="1"/>
          <p:nvPr>
            <p:ph type="ctrTitle"/>
          </p:nvPr>
        </p:nvSpPr>
        <p:spPr>
          <a:xfrm>
            <a:off x="1850525" y="1157925"/>
            <a:ext cx="5442900" cy="26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r>
              <a:rPr lang="en"/>
              <a:t>Empirically, this notion refers to growth slowdowns at certain income levels that persist over time</a:t>
            </a:r>
            <a:r>
              <a:rPr lang="en"/>
              <a:t>”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9350" y="152400"/>
            <a:ext cx="61053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2"/>
          <p:cNvSpPr txBox="1"/>
          <p:nvPr>
            <p:ph type="ctrTitle"/>
          </p:nvPr>
        </p:nvSpPr>
        <p:spPr>
          <a:xfrm>
            <a:off x="4285500" y="2832875"/>
            <a:ext cx="3657300" cy="6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42"/>
          <p:cNvSpPr txBox="1"/>
          <p:nvPr>
            <p:ph idx="1" type="subTitle"/>
          </p:nvPr>
        </p:nvSpPr>
        <p:spPr>
          <a:xfrm>
            <a:off x="4144050" y="3549850"/>
            <a:ext cx="39402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3" name="Google Shape;20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463" y="76200"/>
            <a:ext cx="8419073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3"/>
          <p:cNvSpPr txBox="1"/>
          <p:nvPr>
            <p:ph type="ctrTitle"/>
          </p:nvPr>
        </p:nvSpPr>
        <p:spPr>
          <a:xfrm>
            <a:off x="1038750" y="1057200"/>
            <a:ext cx="7066500" cy="30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</a:t>
            </a:r>
            <a:r>
              <a:rPr lang="en"/>
              <a:t>echnological upgrading is a pivotal solution for emerging economies to escape the middle-income trap since it can develop higher </a:t>
            </a:r>
            <a:r>
              <a:rPr lang="en"/>
              <a:t>technology</a:t>
            </a:r>
            <a:r>
              <a:rPr lang="en"/>
              <a:t> to boost economic growth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734" y="106475"/>
            <a:ext cx="7718550" cy="493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uturistic Background by Slidesgo">
  <a:themeElements>
    <a:clrScheme name="Simple Light">
      <a:dk1>
        <a:srgbClr val="001633"/>
      </a:dk1>
      <a:lt1>
        <a:srgbClr val="FFFFFF"/>
      </a:lt1>
      <a:dk2>
        <a:srgbClr val="85D5E6"/>
      </a:dk2>
      <a:lt2>
        <a:srgbClr val="FFAB40"/>
      </a:lt2>
      <a:accent1>
        <a:srgbClr val="FFAB40"/>
      </a:accent1>
      <a:accent2>
        <a:srgbClr val="85D5E6"/>
      </a:accent2>
      <a:accent3>
        <a:srgbClr val="78909C"/>
      </a:accent3>
      <a:accent4>
        <a:srgbClr val="FFAB40"/>
      </a:accent4>
      <a:accent5>
        <a:srgbClr val="0097A7"/>
      </a:accent5>
      <a:accent6>
        <a:srgbClr val="001633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